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83749C-E45B-4C3A-A0DE-2AC176E82179}" v="127" dt="2021-12-06T18:53:21.3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ar, Charles" userId="3f2ef39b-8161-4266-979a-78e89ac1b13b" providerId="ADAL" clId="{D283749C-E45B-4C3A-A0DE-2AC176E82179}"/>
    <pc:docChg chg="custSel addSld modSld">
      <pc:chgData name="Vear, Charles" userId="3f2ef39b-8161-4266-979a-78e89ac1b13b" providerId="ADAL" clId="{D283749C-E45B-4C3A-A0DE-2AC176E82179}" dt="2021-12-06T21:13:26.729" v="1775" actId="20577"/>
      <pc:docMkLst>
        <pc:docMk/>
      </pc:docMkLst>
      <pc:sldChg chg="modSp mod">
        <pc:chgData name="Vear, Charles" userId="3f2ef39b-8161-4266-979a-78e89ac1b13b" providerId="ADAL" clId="{D283749C-E45B-4C3A-A0DE-2AC176E82179}" dt="2021-12-06T15:05:27.923" v="1519" actId="313"/>
        <pc:sldMkLst>
          <pc:docMk/>
          <pc:sldMk cId="2280489894" sldId="256"/>
        </pc:sldMkLst>
        <pc:spChg chg="mod">
          <ac:chgData name="Vear, Charles" userId="3f2ef39b-8161-4266-979a-78e89ac1b13b" providerId="ADAL" clId="{D283749C-E45B-4C3A-A0DE-2AC176E82179}" dt="2021-12-06T15:05:27.923" v="1519" actId="313"/>
          <ac:spMkLst>
            <pc:docMk/>
            <pc:sldMk cId="2280489894" sldId="256"/>
            <ac:spMk id="3" creationId="{58A4C478-AE19-4B1B-8BA8-B8C4581715BC}"/>
          </ac:spMkLst>
        </pc:spChg>
      </pc:sldChg>
      <pc:sldChg chg="modSp mod">
        <pc:chgData name="Vear, Charles" userId="3f2ef39b-8161-4266-979a-78e89ac1b13b" providerId="ADAL" clId="{D283749C-E45B-4C3A-A0DE-2AC176E82179}" dt="2021-12-06T19:03:40.508" v="1716" actId="12"/>
        <pc:sldMkLst>
          <pc:docMk/>
          <pc:sldMk cId="1908376370" sldId="258"/>
        </pc:sldMkLst>
        <pc:spChg chg="mod">
          <ac:chgData name="Vear, Charles" userId="3f2ef39b-8161-4266-979a-78e89ac1b13b" providerId="ADAL" clId="{D283749C-E45B-4C3A-A0DE-2AC176E82179}" dt="2021-12-06T19:03:40.508" v="1716" actId="12"/>
          <ac:spMkLst>
            <pc:docMk/>
            <pc:sldMk cId="1908376370" sldId="258"/>
            <ac:spMk id="3" creationId="{7AC21A96-78B1-4372-80E1-1BAC6FF6F197}"/>
          </ac:spMkLst>
        </pc:spChg>
      </pc:sldChg>
      <pc:sldChg chg="modSp mod">
        <pc:chgData name="Vear, Charles" userId="3f2ef39b-8161-4266-979a-78e89ac1b13b" providerId="ADAL" clId="{D283749C-E45B-4C3A-A0DE-2AC176E82179}" dt="2021-12-06T21:13:16.401" v="1759" actId="20577"/>
        <pc:sldMkLst>
          <pc:docMk/>
          <pc:sldMk cId="2298454974" sldId="259"/>
        </pc:sldMkLst>
        <pc:spChg chg="mod">
          <ac:chgData name="Vear, Charles" userId="3f2ef39b-8161-4266-979a-78e89ac1b13b" providerId="ADAL" clId="{D283749C-E45B-4C3A-A0DE-2AC176E82179}" dt="2021-12-06T21:13:16.401" v="1759" actId="20577"/>
          <ac:spMkLst>
            <pc:docMk/>
            <pc:sldMk cId="2298454974" sldId="259"/>
            <ac:spMk id="2" creationId="{1302A462-1F04-4B05-A0C9-3EC35F8BAD9E}"/>
          </ac:spMkLst>
        </pc:spChg>
        <pc:graphicFrameChg chg="mod">
          <ac:chgData name="Vear, Charles" userId="3f2ef39b-8161-4266-979a-78e89ac1b13b" providerId="ADAL" clId="{D283749C-E45B-4C3A-A0DE-2AC176E82179}" dt="2021-12-06T18:53:21.399" v="1693"/>
          <ac:graphicFrameMkLst>
            <pc:docMk/>
            <pc:sldMk cId="2298454974" sldId="259"/>
            <ac:graphicFrameMk id="6" creationId="{C6FAF38F-EAC9-49B1-8720-F11896B26998}"/>
          </ac:graphicFrameMkLst>
        </pc:graphicFrameChg>
      </pc:sldChg>
      <pc:sldChg chg="modSp mod">
        <pc:chgData name="Vear, Charles" userId="3f2ef39b-8161-4266-979a-78e89ac1b13b" providerId="ADAL" clId="{D283749C-E45B-4C3A-A0DE-2AC176E82179}" dt="2021-12-06T18:58:06.287" v="1713" actId="20577"/>
        <pc:sldMkLst>
          <pc:docMk/>
          <pc:sldMk cId="1372763931" sldId="262"/>
        </pc:sldMkLst>
        <pc:spChg chg="mod">
          <ac:chgData name="Vear, Charles" userId="3f2ef39b-8161-4266-979a-78e89ac1b13b" providerId="ADAL" clId="{D283749C-E45B-4C3A-A0DE-2AC176E82179}" dt="2021-12-06T18:58:06.287" v="1713" actId="20577"/>
          <ac:spMkLst>
            <pc:docMk/>
            <pc:sldMk cId="1372763931" sldId="262"/>
            <ac:spMk id="7" creationId="{57BE13BD-FE5A-4B65-B2CA-CD32C62D0C73}"/>
          </ac:spMkLst>
        </pc:spChg>
      </pc:sldChg>
      <pc:sldChg chg="modSp mod">
        <pc:chgData name="Vear, Charles" userId="3f2ef39b-8161-4266-979a-78e89ac1b13b" providerId="ADAL" clId="{D283749C-E45B-4C3A-A0DE-2AC176E82179}" dt="2021-12-03T17:40:05.371" v="113" actId="1076"/>
        <pc:sldMkLst>
          <pc:docMk/>
          <pc:sldMk cId="868141271" sldId="263"/>
        </pc:sldMkLst>
        <pc:spChg chg="mod">
          <ac:chgData name="Vear, Charles" userId="3f2ef39b-8161-4266-979a-78e89ac1b13b" providerId="ADAL" clId="{D283749C-E45B-4C3A-A0DE-2AC176E82179}" dt="2021-12-03T17:40:05.371" v="113" actId="1076"/>
          <ac:spMkLst>
            <pc:docMk/>
            <pc:sldMk cId="868141271" sldId="263"/>
            <ac:spMk id="7" creationId="{57BE13BD-FE5A-4B65-B2CA-CD32C62D0C73}"/>
          </ac:spMkLst>
        </pc:spChg>
      </pc:sldChg>
      <pc:sldChg chg="modSp mod">
        <pc:chgData name="Vear, Charles" userId="3f2ef39b-8161-4266-979a-78e89ac1b13b" providerId="ADAL" clId="{D283749C-E45B-4C3A-A0DE-2AC176E82179}" dt="2021-12-06T19:00:11.078" v="1715" actId="27918"/>
        <pc:sldMkLst>
          <pc:docMk/>
          <pc:sldMk cId="1401806951" sldId="264"/>
        </pc:sldMkLst>
        <pc:spChg chg="mod">
          <ac:chgData name="Vear, Charles" userId="3f2ef39b-8161-4266-979a-78e89ac1b13b" providerId="ADAL" clId="{D283749C-E45B-4C3A-A0DE-2AC176E82179}" dt="2021-12-03T17:39:58.802" v="112" actId="1076"/>
          <ac:spMkLst>
            <pc:docMk/>
            <pc:sldMk cId="1401806951" sldId="264"/>
            <ac:spMk id="7" creationId="{57BE13BD-FE5A-4B65-B2CA-CD32C62D0C73}"/>
          </ac:spMkLst>
        </pc:spChg>
      </pc:sldChg>
      <pc:sldChg chg="modSp mod">
        <pc:chgData name="Vear, Charles" userId="3f2ef39b-8161-4266-979a-78e89ac1b13b" providerId="ADAL" clId="{D283749C-E45B-4C3A-A0DE-2AC176E82179}" dt="2021-12-03T17:40:10.918" v="114" actId="1076"/>
        <pc:sldMkLst>
          <pc:docMk/>
          <pc:sldMk cId="503436358" sldId="265"/>
        </pc:sldMkLst>
        <pc:spChg chg="mod">
          <ac:chgData name="Vear, Charles" userId="3f2ef39b-8161-4266-979a-78e89ac1b13b" providerId="ADAL" clId="{D283749C-E45B-4C3A-A0DE-2AC176E82179}" dt="2021-12-03T17:40:10.918" v="114" actId="1076"/>
          <ac:spMkLst>
            <pc:docMk/>
            <pc:sldMk cId="503436358" sldId="265"/>
            <ac:spMk id="7" creationId="{57BE13BD-FE5A-4B65-B2CA-CD32C62D0C73}"/>
          </ac:spMkLst>
        </pc:spChg>
      </pc:sldChg>
      <pc:sldChg chg="modSp mod">
        <pc:chgData name="Vear, Charles" userId="3f2ef39b-8161-4266-979a-78e89ac1b13b" providerId="ADAL" clId="{D283749C-E45B-4C3A-A0DE-2AC176E82179}" dt="2021-12-06T19:54:54.377" v="1740" actId="20577"/>
        <pc:sldMkLst>
          <pc:docMk/>
          <pc:sldMk cId="1453247141" sldId="266"/>
        </pc:sldMkLst>
        <pc:spChg chg="mod">
          <ac:chgData name="Vear, Charles" userId="3f2ef39b-8161-4266-979a-78e89ac1b13b" providerId="ADAL" clId="{D283749C-E45B-4C3A-A0DE-2AC176E82179}" dt="2021-12-06T19:54:54.377" v="1740" actId="20577"/>
          <ac:spMkLst>
            <pc:docMk/>
            <pc:sldMk cId="1453247141" sldId="266"/>
            <ac:spMk id="2" creationId="{1302A462-1F04-4B05-A0C9-3EC35F8BAD9E}"/>
          </ac:spMkLst>
        </pc:spChg>
      </pc:sldChg>
      <pc:sldChg chg="modSp mod">
        <pc:chgData name="Vear, Charles" userId="3f2ef39b-8161-4266-979a-78e89ac1b13b" providerId="ADAL" clId="{D283749C-E45B-4C3A-A0DE-2AC176E82179}" dt="2021-12-06T19:55:00.427" v="1746" actId="20577"/>
        <pc:sldMkLst>
          <pc:docMk/>
          <pc:sldMk cId="634204334" sldId="267"/>
        </pc:sldMkLst>
        <pc:spChg chg="mod">
          <ac:chgData name="Vear, Charles" userId="3f2ef39b-8161-4266-979a-78e89ac1b13b" providerId="ADAL" clId="{D283749C-E45B-4C3A-A0DE-2AC176E82179}" dt="2021-12-06T19:55:00.427" v="1746" actId="20577"/>
          <ac:spMkLst>
            <pc:docMk/>
            <pc:sldMk cId="634204334" sldId="267"/>
            <ac:spMk id="2" creationId="{1302A462-1F04-4B05-A0C9-3EC35F8BAD9E}"/>
          </ac:spMkLst>
        </pc:spChg>
      </pc:sldChg>
      <pc:sldChg chg="modSp mod">
        <pc:chgData name="Vear, Charles" userId="3f2ef39b-8161-4266-979a-78e89ac1b13b" providerId="ADAL" clId="{D283749C-E45B-4C3A-A0DE-2AC176E82179}" dt="2021-12-06T19:55:05.020" v="1752" actId="20577"/>
        <pc:sldMkLst>
          <pc:docMk/>
          <pc:sldMk cId="1416557254" sldId="268"/>
        </pc:sldMkLst>
        <pc:spChg chg="mod">
          <ac:chgData name="Vear, Charles" userId="3f2ef39b-8161-4266-979a-78e89ac1b13b" providerId="ADAL" clId="{D283749C-E45B-4C3A-A0DE-2AC176E82179}" dt="2021-12-06T19:55:05.020" v="1752" actId="20577"/>
          <ac:spMkLst>
            <pc:docMk/>
            <pc:sldMk cId="1416557254" sldId="268"/>
            <ac:spMk id="2" creationId="{1302A462-1F04-4B05-A0C9-3EC35F8BAD9E}"/>
          </ac:spMkLst>
        </pc:spChg>
      </pc:sldChg>
      <pc:sldChg chg="modSp add mod">
        <pc:chgData name="Vear, Charles" userId="3f2ef39b-8161-4266-979a-78e89ac1b13b" providerId="ADAL" clId="{D283749C-E45B-4C3A-A0DE-2AC176E82179}" dt="2021-12-06T21:13:26.729" v="1775" actId="20577"/>
        <pc:sldMkLst>
          <pc:docMk/>
          <pc:sldMk cId="3023878946" sldId="269"/>
        </pc:sldMkLst>
        <pc:spChg chg="mod">
          <ac:chgData name="Vear, Charles" userId="3f2ef39b-8161-4266-979a-78e89ac1b13b" providerId="ADAL" clId="{D283749C-E45B-4C3A-A0DE-2AC176E82179}" dt="2021-12-06T21:13:26.729" v="1775" actId="20577"/>
          <ac:spMkLst>
            <pc:docMk/>
            <pc:sldMk cId="3023878946" sldId="269"/>
            <ac:spMk id="2" creationId="{1302A462-1F04-4B05-A0C9-3EC35F8BAD9E}"/>
          </ac:spMkLst>
        </pc:spChg>
        <pc:spChg chg="mod">
          <ac:chgData name="Vear, Charles" userId="3f2ef39b-8161-4266-979a-78e89ac1b13b" providerId="ADAL" clId="{D283749C-E45B-4C3A-A0DE-2AC176E82179}" dt="2021-12-06T15:23:09.425" v="1627" actId="20577"/>
          <ac:spMkLst>
            <pc:docMk/>
            <pc:sldMk cId="3023878946" sldId="269"/>
            <ac:spMk id="7" creationId="{57BE13BD-FE5A-4B65-B2CA-CD32C62D0C73}"/>
          </ac:spMkLst>
        </pc:spChg>
        <pc:graphicFrameChg chg="mod">
          <ac:chgData name="Vear, Charles" userId="3f2ef39b-8161-4266-979a-78e89ac1b13b" providerId="ADAL" clId="{D283749C-E45B-4C3A-A0DE-2AC176E82179}" dt="2021-12-06T18:51:58.005" v="1692" actId="113"/>
          <ac:graphicFrameMkLst>
            <pc:docMk/>
            <pc:sldMk cId="3023878946" sldId="269"/>
            <ac:graphicFrameMk id="6" creationId="{C6FAF38F-EAC9-49B1-8720-F11896B26998}"/>
          </ac:graphicFrameMkLst>
        </pc:graphicFrameChg>
      </pc:sldChg>
      <pc:sldChg chg="delSp modSp new mod">
        <pc:chgData name="Vear, Charles" userId="3f2ef39b-8161-4266-979a-78e89ac1b13b" providerId="ADAL" clId="{D283749C-E45B-4C3A-A0DE-2AC176E82179}" dt="2021-12-03T17:53:49.724" v="399" actId="478"/>
        <pc:sldMkLst>
          <pc:docMk/>
          <pc:sldMk cId="924437956" sldId="270"/>
        </pc:sldMkLst>
        <pc:spChg chg="mod">
          <ac:chgData name="Vear, Charles" userId="3f2ef39b-8161-4266-979a-78e89ac1b13b" providerId="ADAL" clId="{D283749C-E45B-4C3A-A0DE-2AC176E82179}" dt="2021-12-03T17:53:44.122" v="398" actId="20577"/>
          <ac:spMkLst>
            <pc:docMk/>
            <pc:sldMk cId="924437956" sldId="270"/>
            <ac:spMk id="2" creationId="{73CDC08F-8F20-4AFF-A1D6-600C5E81AD3D}"/>
          </ac:spMkLst>
        </pc:spChg>
        <pc:spChg chg="del">
          <ac:chgData name="Vear, Charles" userId="3f2ef39b-8161-4266-979a-78e89ac1b13b" providerId="ADAL" clId="{D283749C-E45B-4C3A-A0DE-2AC176E82179}" dt="2021-12-03T17:53:49.724" v="399" actId="478"/>
          <ac:spMkLst>
            <pc:docMk/>
            <pc:sldMk cId="924437956" sldId="270"/>
            <ac:spMk id="3" creationId="{6E0C2DAB-FD1D-4C61-A784-BE670F75F1FB}"/>
          </ac:spMkLst>
        </pc:spChg>
      </pc:sldChg>
      <pc:sldChg chg="modSp add mod">
        <pc:chgData name="Vear, Charles" userId="3f2ef39b-8161-4266-979a-78e89ac1b13b" providerId="ADAL" clId="{D283749C-E45B-4C3A-A0DE-2AC176E82179}" dt="2021-12-06T19:13:19.639" v="1734" actId="20577"/>
        <pc:sldMkLst>
          <pc:docMk/>
          <pc:sldMk cId="1247376974" sldId="271"/>
        </pc:sldMkLst>
        <pc:spChg chg="mod">
          <ac:chgData name="Vear, Charles" userId="3f2ef39b-8161-4266-979a-78e89ac1b13b" providerId="ADAL" clId="{D283749C-E45B-4C3A-A0DE-2AC176E82179}" dt="2021-12-03T17:45:17.328" v="136"/>
          <ac:spMkLst>
            <pc:docMk/>
            <pc:sldMk cId="1247376974" sldId="271"/>
            <ac:spMk id="2" creationId="{2D8808E5-AE83-4216-BF6A-A18129FA379C}"/>
          </ac:spMkLst>
        </pc:spChg>
        <pc:spChg chg="mod">
          <ac:chgData name="Vear, Charles" userId="3f2ef39b-8161-4266-979a-78e89ac1b13b" providerId="ADAL" clId="{D283749C-E45B-4C3A-A0DE-2AC176E82179}" dt="2021-12-06T19:13:19.639" v="1734" actId="20577"/>
          <ac:spMkLst>
            <pc:docMk/>
            <pc:sldMk cId="1247376974" sldId="271"/>
            <ac:spMk id="3" creationId="{3E8E6212-3CE9-4AF0-BE95-F36267D3DBB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1. Homicide rate </a:t>
            </a:r>
            <a:r>
              <a:rPr lang="en-US" b="1" baseline="0" dirty="0"/>
              <a:t>increased</a:t>
            </a:r>
            <a:r>
              <a:rPr lang="en-US" baseline="0" dirty="0"/>
              <a:t> in all states,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Midwest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59343434343439E-2"/>
                  <c:y val="4.10418310970796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18C0043-4410-447B-B2CF-FC051AD4620F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880D4A81-576D-4352-9D0A-50D662A795C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6</c:v>
                </c:pt>
                <c:pt idx="1">
                  <c:v>5.9</c:v>
                </c:pt>
                <c:pt idx="2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Illinois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9BF-4380-ABF7-97DD503BC049}"/>
                </c:ext>
              </c:extLst>
            </c:dLbl>
            <c:dLbl>
              <c:idx val="2"/>
              <c:layout>
                <c:manualLayout>
                  <c:x val="1.2626262626262627E-3"/>
                  <c:y val="3.1570639305445874E-2"/>
                </c:manualLayout>
              </c:layout>
              <c:tx>
                <c:rich>
                  <a:bodyPr/>
                  <a:lstStyle/>
                  <a:p>
                    <a:fld id="{9EDE04B2-7FC7-4B8E-8D43-B589915EA805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52AAC01D-119D-49D3-AB44-6CC0F4BFEB54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7.4404995494887398</c:v>
                </c:pt>
                <c:pt idx="1">
                  <c:v>7.2602035650598289</c:v>
                </c:pt>
                <c:pt idx="2">
                  <c:v>7.467708120655919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Michigan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59343434343439E-2"/>
                  <c:y val="3.157063930544593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DCAE7D95-2639-4E15-A2A3-CB7EAEFFDABD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9442AE04-1ED4-4CC7-AF5B-DC03DD34DDA8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0.0</c:formatCode>
                <c:ptCount val="3"/>
                <c:pt idx="0">
                  <c:v>6.2</c:v>
                </c:pt>
                <c:pt idx="1">
                  <c:v>6.2</c:v>
                </c:pt>
                <c:pt idx="2">
                  <c:v>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BF-4380-ABF7-97DD503BC0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Minnesota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1C8ED0-34BF-4584-BB13-68B952A10B8E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23EB7E93-A0B3-4D59-8608-3E21D68C1874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Sheet1!$E$2:$E$4</c:f>
              <c:numCache>
                <c:formatCode>0.0</c:formatCode>
                <c:ptCount val="3"/>
                <c:pt idx="0">
                  <c:v>2.2000000000000002</c:v>
                </c:pt>
                <c:pt idx="1">
                  <c:v>2.7</c:v>
                </c:pt>
                <c:pt idx="2">
                  <c:v>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9BF-4380-ABF7-97DD503BC0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Indiana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498787083432776E-2"/>
                  <c:y val="1.67483484453945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CFCF595-50D8-45AF-A5D6-500425035C8A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0DEB29CA-A4EB-483F-8B5D-662BFFAF9A61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Sheet1!$F$2:$F$4</c:f>
              <c:numCache>
                <c:formatCode>0.0</c:formatCode>
                <c:ptCount val="3"/>
                <c:pt idx="0">
                  <c:v>7.3</c:v>
                </c:pt>
                <c:pt idx="1">
                  <c:v>6.6</c:v>
                </c:pt>
                <c:pt idx="2">
                  <c:v>9.6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9BF-4380-ABF7-97DD503BC04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404040404040407E-2"/>
                  <c:y val="-1.26282557221783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C720F6C5-1B80-4257-8AE9-36AFCDF46DA4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A743CA17-B436-47BC-8A30-EB6C59D67027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Sheet1!$G$2:$G$4</c:f>
              <c:numCache>
                <c:formatCode>0.0</c:formatCode>
                <c:ptCount val="3"/>
                <c:pt idx="0">
                  <c:v>6.5</c:v>
                </c:pt>
                <c:pt idx="1">
                  <c:v>6.2</c:v>
                </c:pt>
                <c:pt idx="2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9BF-4380-ABF7-97DD503BC04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Wisconsin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7F541CA7-1127-4658-ACA0-8244D0C33D6E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5BE9C1E2-553C-456B-9965-3114DEE24FA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Sheet1!$H$2:$H$4</c:f>
              <c:numCache>
                <c:formatCode>0.0</c:formatCode>
                <c:ptCount val="3"/>
                <c:pt idx="0">
                  <c:v>3.5262338034061012</c:v>
                </c:pt>
                <c:pt idx="1">
                  <c:v>3.864363254267889</c:v>
                </c:pt>
                <c:pt idx="2">
                  <c:v>5.6505578251294901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9BF-4380-ABF7-97DD503BC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1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9. The proportion of homicides that a </a:t>
            </a:r>
            <a:r>
              <a:rPr lang="en-US" b="1" baseline="0" dirty="0"/>
              <a:t>firearm</a:t>
            </a:r>
            <a:r>
              <a:rPr lang="en-US" baseline="0" dirty="0"/>
              <a:t> was used as the weapon </a:t>
            </a:r>
            <a:r>
              <a:rPr lang="en-US" b="1" baseline="0" dirty="0"/>
              <a:t>increased</a:t>
            </a:r>
            <a:r>
              <a:rPr lang="en-US" baseline="0" dirty="0"/>
              <a:t>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Firearm</c:v>
                </c:pt>
                <c:pt idx="1">
                  <c:v>Strangulation</c:v>
                </c:pt>
                <c:pt idx="2">
                  <c:v>Sharp instrument</c:v>
                </c:pt>
                <c:pt idx="3">
                  <c:v>Blunt Instrument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0.74958677685950414</c:v>
                </c:pt>
                <c:pt idx="1">
                  <c:v>3.1404958677685953E-2</c:v>
                </c:pt>
                <c:pt idx="2">
                  <c:v>8.9256198347107449E-2</c:v>
                </c:pt>
                <c:pt idx="3">
                  <c:v>4.7107438016528926E-2</c:v>
                </c:pt>
                <c:pt idx="4">
                  <c:v>8.2644628099173556E-2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Firearm</c:v>
                </c:pt>
                <c:pt idx="1">
                  <c:v>Strangulation</c:v>
                </c:pt>
                <c:pt idx="2">
                  <c:v>Sharp instrument</c:v>
                </c:pt>
                <c:pt idx="3">
                  <c:v>Blunt Instrument</c:v>
                </c:pt>
                <c:pt idx="4">
                  <c:v>Other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0.73902236951118472</c:v>
                </c:pt>
                <c:pt idx="1">
                  <c:v>3.5625517812758904E-2</c:v>
                </c:pt>
                <c:pt idx="2">
                  <c:v>9.4449047224523616E-2</c:v>
                </c:pt>
                <c:pt idx="3">
                  <c:v>5.136702568351284E-2</c:v>
                </c:pt>
                <c:pt idx="4">
                  <c:v>7.9536039768019887E-2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Firearm</c:v>
                </c:pt>
                <c:pt idx="1">
                  <c:v>Strangulation</c:v>
                </c:pt>
                <c:pt idx="2">
                  <c:v>Sharp instrument</c:v>
                </c:pt>
                <c:pt idx="3">
                  <c:v>Blunt Instrument</c:v>
                </c:pt>
                <c:pt idx="4">
                  <c:v>Other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0.80897009966777422</c:v>
                </c:pt>
                <c:pt idx="1">
                  <c:v>1.8272425249169437E-2</c:v>
                </c:pt>
                <c:pt idx="2">
                  <c:v>7.3920265780730895E-2</c:v>
                </c:pt>
                <c:pt idx="3">
                  <c:v>3.1561461794019932E-2</c:v>
                </c:pt>
                <c:pt idx="4">
                  <c:v>6.7275747508305644E-2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4-4A0B-AB14-CAB000B50E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4652768"/>
        <c:axId val="1294651936"/>
      </c:bar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Proportion of</a:t>
                </a:r>
                <a:r>
                  <a:rPr lang="en-US" baseline="0" dirty="0"/>
                  <a:t> homicides with weapon type reported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1. Homicide rate </a:t>
            </a:r>
            <a:r>
              <a:rPr lang="en-US" b="1" baseline="0" dirty="0"/>
              <a:t>increased</a:t>
            </a:r>
            <a:r>
              <a:rPr lang="en-US" baseline="0" dirty="0"/>
              <a:t> throughout 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875685993796229E-2"/>
          <c:y val="0.1390214344753867"/>
          <c:w val="0.80296269784458751"/>
          <c:h val="0.7703494521748317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Ohio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tx>
                <c:rich>
                  <a:bodyPr/>
                  <a:lstStyle/>
                  <a:p>
                    <a:fld id="{CD8DF7E8-6253-4530-A2C2-4DC221DE3C3C}" type="SERIESNAME">
                      <a:rPr lang="en-US" b="1"/>
                      <a:pPr/>
                      <a:t>[SERIES NAME]</a:t>
                    </a:fld>
                    <a:r>
                      <a:rPr lang="en-US" b="1" baseline="0" dirty="0"/>
                      <a:t>,</a:t>
                    </a:r>
                    <a:r>
                      <a:rPr lang="en-US" baseline="0" dirty="0"/>
                      <a:t> </a:t>
                    </a:r>
                    <a:fld id="{019650F8-C800-4516-9AF6-6D65CAB9D1CF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F35-45D7-A7ED-841F5EFF1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0.0</c:formatCode>
                <c:ptCount val="12"/>
                <c:pt idx="0">
                  <c:v>5.5416742886068047</c:v>
                </c:pt>
                <c:pt idx="1">
                  <c:v>5.4390506906696423</c:v>
                </c:pt>
                <c:pt idx="2">
                  <c:v>6.2600394741669465</c:v>
                </c:pt>
                <c:pt idx="3">
                  <c:v>6.8757810617899251</c:v>
                </c:pt>
                <c:pt idx="4">
                  <c:v>6.8757810617899251</c:v>
                </c:pt>
                <c:pt idx="5">
                  <c:v>9.6466182060933274</c:v>
                </c:pt>
                <c:pt idx="6">
                  <c:v>10.159736195779143</c:v>
                </c:pt>
                <c:pt idx="7">
                  <c:v>11.904337360710915</c:v>
                </c:pt>
                <c:pt idx="8">
                  <c:v>11.288595773087936</c:v>
                </c:pt>
                <c:pt idx="9">
                  <c:v>9.9544889999048163</c:v>
                </c:pt>
                <c:pt idx="10">
                  <c:v>9.8518654019676539</c:v>
                </c:pt>
                <c:pt idx="11">
                  <c:v>8.8256294225960232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Minnesota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tx>
                <c:rich>
                  <a:bodyPr/>
                  <a:lstStyle/>
                  <a:p>
                    <a:fld id="{DC4D813C-0C25-48D8-9B0C-1F30C309A4C2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3ACF7EED-696F-4D94-BC5A-49DEBF74E583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F35-45D7-A7ED-841F5EFF1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0.0</c:formatCode>
                <c:ptCount val="12"/>
                <c:pt idx="0">
                  <c:v>1.909023707599788</c:v>
                </c:pt>
                <c:pt idx="1">
                  <c:v>2.9695924340441144</c:v>
                </c:pt>
                <c:pt idx="2">
                  <c:v>2.5453649434663843</c:v>
                </c:pt>
                <c:pt idx="3">
                  <c:v>2.3332511981775186</c:v>
                </c:pt>
                <c:pt idx="4">
                  <c:v>3.3938199246218455</c:v>
                </c:pt>
                <c:pt idx="5">
                  <c:v>3.6059336699107107</c:v>
                </c:pt>
                <c:pt idx="6">
                  <c:v>5.0907298869327686</c:v>
                </c:pt>
                <c:pt idx="7">
                  <c:v>5.9391848680882289</c:v>
                </c:pt>
                <c:pt idx="8">
                  <c:v>3.3938199246218455</c:v>
                </c:pt>
                <c:pt idx="9">
                  <c:v>2.9695924340441144</c:v>
                </c:pt>
                <c:pt idx="10">
                  <c:v>4.6665023963550372</c:v>
                </c:pt>
                <c:pt idx="11">
                  <c:v>3.3938199246218455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Michigan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0"/>
                  <c:y val="-6.9455406471981063E-2"/>
                </c:manualLayout>
              </c:layout>
              <c:tx>
                <c:rich>
                  <a:bodyPr/>
                  <a:lstStyle/>
                  <a:p>
                    <a:fld id="{689EB863-7362-4542-ADF4-40B2C92D6B67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A043681D-9603-4659-8377-C62B1F1D062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F35-45D7-A7ED-841F5EFF1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0.0</c:formatCode>
                <c:ptCount val="12"/>
                <c:pt idx="0">
                  <c:v>5.9859796384907273</c:v>
                </c:pt>
                <c:pt idx="1">
                  <c:v>4.4296249324831383</c:v>
                </c:pt>
                <c:pt idx="2">
                  <c:v>6.4648580095699852</c:v>
                </c:pt>
                <c:pt idx="3">
                  <c:v>5.6268208601812839</c:v>
                </c:pt>
                <c:pt idx="4">
                  <c:v>7.3028951589586875</c:v>
                </c:pt>
                <c:pt idx="5">
                  <c:v>9.5775674215851652</c:v>
                </c:pt>
                <c:pt idx="6">
                  <c:v>9.5775674215851652</c:v>
                </c:pt>
                <c:pt idx="7">
                  <c:v>9.5775674215851652</c:v>
                </c:pt>
                <c:pt idx="8">
                  <c:v>8.9789694577360901</c:v>
                </c:pt>
                <c:pt idx="9">
                  <c:v>10.056445792664421</c:v>
                </c:pt>
                <c:pt idx="10">
                  <c:v>9.2184086432757208</c:v>
                </c:pt>
                <c:pt idx="11">
                  <c:v>9.8170066071247923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BF-4380-ABF7-97DD503BC0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Illinois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-1.2626262626260773E-3"/>
                  <c:y val="-3.1570639305445935E-3"/>
                </c:manualLayout>
              </c:layout>
              <c:tx>
                <c:rich>
                  <a:bodyPr/>
                  <a:lstStyle/>
                  <a:p>
                    <a:fld id="{75632E35-A56B-4C04-BD9A-8312144A5C2E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2F069101-DE03-435F-884F-B7D3BD10E1E6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F35-45D7-A7ED-841F5EFF13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Sheet1!$E$2:$E$13</c:f>
              <c:numCache>
                <c:formatCode>0.0</c:formatCode>
                <c:ptCount val="12"/>
                <c:pt idx="0">
                  <c:v>6.5779386424501078</c:v>
                </c:pt>
                <c:pt idx="1">
                  <c:v>5.9106115337957492</c:v>
                </c:pt>
                <c:pt idx="2">
                  <c:v>4.7666222046739906</c:v>
                </c:pt>
                <c:pt idx="3">
                  <c:v>9.0565821888805829</c:v>
                </c:pt>
                <c:pt idx="4">
                  <c:v>5.4339493133283501</c:v>
                </c:pt>
                <c:pt idx="5">
                  <c:v>1.2393217732152377</c:v>
                </c:pt>
                <c:pt idx="6">
                  <c:v>3.2413030991783138</c:v>
                </c:pt>
                <c:pt idx="7">
                  <c:v>8.9612497447871036</c:v>
                </c:pt>
                <c:pt idx="8">
                  <c:v>13.346542173087176</c:v>
                </c:pt>
                <c:pt idx="9">
                  <c:v>11.535225735311059</c:v>
                </c:pt>
                <c:pt idx="10">
                  <c:v>10.3912364061893</c:v>
                </c:pt>
                <c:pt idx="11">
                  <c:v>9.4379119652545036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F35-45D7-A7ED-841F5EFF137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Combined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11"/>
              <c:layout>
                <c:manualLayout>
                  <c:x val="0"/>
                  <c:y val="3.1570639305445874E-2"/>
                </c:manualLayout>
              </c:layout>
              <c:tx>
                <c:rich>
                  <a:bodyPr/>
                  <a:lstStyle/>
                  <a:p>
                    <a:fld id="{E618B82A-84C0-4C53-8937-4A390749D199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807D0FF5-ABB7-4227-9220-C43D8FA9845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536-42E0-8933-D1B61993CF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Sheet1!$F$2:$F$13</c:f>
              <c:numCache>
                <c:formatCode>0.0</c:formatCode>
                <c:ptCount val="12"/>
                <c:pt idx="0">
                  <c:v>5.4652588086571603</c:v>
                </c:pt>
                <c:pt idx="1">
                  <c:v>4.9847964958081796</c:v>
                </c:pt>
                <c:pt idx="2">
                  <c:v>5.3151143358918542</c:v>
                </c:pt>
                <c:pt idx="3">
                  <c:v>6.6063568016734902</c:v>
                </c:pt>
                <c:pt idx="4">
                  <c:v>6.0358078051653257</c:v>
                </c:pt>
                <c:pt idx="5">
                  <c:v>6.1258944888245095</c:v>
                </c:pt>
                <c:pt idx="6">
                  <c:v>7.1168480090755324</c:v>
                </c:pt>
                <c:pt idx="7">
                  <c:v>9.5491884678734991</c:v>
                </c:pt>
                <c:pt idx="8">
                  <c:v>10.239853042593911</c:v>
                </c:pt>
                <c:pt idx="9">
                  <c:v>9.4891306787673777</c:v>
                </c:pt>
                <c:pt idx="10">
                  <c:v>9.1287839441306424</c:v>
                </c:pt>
                <c:pt idx="11">
                  <c:v>8.4981771585163539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36-42E0-8933-D1B61993CF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2. Homicide rate </a:t>
            </a:r>
            <a:r>
              <a:rPr lang="en-US" b="1" baseline="0" dirty="0"/>
              <a:t>increased</a:t>
            </a:r>
            <a:r>
              <a:rPr lang="en-US" baseline="0" dirty="0"/>
              <a:t> among </a:t>
            </a:r>
            <a:r>
              <a:rPr lang="en-US" b="1" baseline="0" dirty="0">
                <a:solidFill>
                  <a:schemeClr val="tx2"/>
                </a:solidFill>
              </a:rPr>
              <a:t>males</a:t>
            </a:r>
            <a:r>
              <a:rPr lang="en-US" baseline="0" dirty="0"/>
              <a:t> by 28% and </a:t>
            </a:r>
            <a:r>
              <a:rPr lang="en-US" b="1" baseline="0" dirty="0">
                <a:solidFill>
                  <a:schemeClr val="accent2"/>
                </a:solidFill>
              </a:rPr>
              <a:t>females</a:t>
            </a:r>
            <a:r>
              <a:rPr lang="en-US" baseline="0" dirty="0"/>
              <a:t> by 12% in the Midwest,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ECC3581-05A7-4295-A9DF-696A1506F7B1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D288E735-8159-44E5-87E9-872D4B7F8E6E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9.6555054688010529</c:v>
                </c:pt>
                <c:pt idx="1">
                  <c:v>9.5433925041691996</c:v>
                </c:pt>
                <c:pt idx="2">
                  <c:v>12.328733631645944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9BF-4380-ABF7-97DD503BC0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26AD49F-FEC4-4F88-A297-85EF2F186798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6090C96F-1F31-433E-8F16-9BBB7222B0F2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2.4447685108408024</c:v>
                </c:pt>
                <c:pt idx="1">
                  <c:v>2.3257880642132078</c:v>
                </c:pt>
                <c:pt idx="2">
                  <c:v>2.7431536457618972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3. Homicide rate </a:t>
            </a:r>
            <a:r>
              <a:rPr lang="en-US" b="1" baseline="0" dirty="0"/>
              <a:t>increase</a:t>
            </a:r>
            <a:r>
              <a:rPr lang="en-US" baseline="0" dirty="0"/>
              <a:t> largely driven by those ages </a:t>
            </a:r>
            <a:r>
              <a:rPr lang="en-US" b="1" baseline="0" dirty="0"/>
              <a:t>15-44</a:t>
            </a:r>
            <a:r>
              <a:rPr lang="en-US" baseline="0" dirty="0"/>
              <a:t>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0-4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-2.2099447513812272E-2"/>
                </c:manualLayout>
              </c:layout>
              <c:tx>
                <c:rich>
                  <a:bodyPr/>
                  <a:lstStyle/>
                  <a:p>
                    <a:fld id="{9F5AF3F1-6616-46DC-B90B-F02EE77598C9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998E4528-30F9-422D-8100-058C6CEA46BA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3.3528576086078394</c:v>
                </c:pt>
                <c:pt idx="1">
                  <c:v>3.1646070349214384</c:v>
                </c:pt>
                <c:pt idx="2">
                  <c:v>2.9237429367243553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5-9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1.5785319652722851E-2"/>
                </c:manualLayout>
              </c:layout>
              <c:tx>
                <c:rich>
                  <a:bodyPr/>
                  <a:lstStyle/>
                  <a:p>
                    <a:fld id="{9C10642D-AE58-4DE6-AE6B-F108D5487263}" type="SERIESNAME">
                      <a:rPr lang="en-US" b="1" dirty="0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15D3B6C-5F8D-45AF-B7EB-D8E4A98865BB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0.40748748856684142</c:v>
                </c:pt>
                <c:pt idx="1">
                  <c:v>0.87826412350651972</c:v>
                </c:pt>
                <c:pt idx="2">
                  <c:v>0.84275318100309482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10-14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2626262626262627E-3"/>
                  <c:y val="0"/>
                </c:manualLayout>
              </c:layout>
              <c:tx>
                <c:rich>
                  <a:bodyPr/>
                  <a:lstStyle/>
                  <a:p>
                    <a:fld id="{CB278A6A-EFCB-4449-869A-AE929C7E408B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3F790BAA-92BB-45B6-9487-E293E54728A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0.0</c:formatCode>
                <c:ptCount val="3"/>
                <c:pt idx="0">
                  <c:v>0.88511710984480352</c:v>
                </c:pt>
                <c:pt idx="1">
                  <c:v>1.0441063329822153</c:v>
                </c:pt>
                <c:pt idx="2">
                  <c:v>1.449348004761108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7C-4971-B411-8E2D5946E0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15-19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-1.2626262626262627E-3"/>
                  <c:y val="-6.314127861089187E-3"/>
                </c:manualLayout>
              </c:layout>
              <c:tx>
                <c:rich>
                  <a:bodyPr/>
                  <a:lstStyle/>
                  <a:p>
                    <a:fld id="{DDB2E2C9-2C95-4BA9-BEC9-A3F5035B5D20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C68F58F7-949E-403C-ADDB-E034FC8BE1F1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Sheet1!$E$2:$E$4</c:f>
              <c:numCache>
                <c:formatCode>0.0</c:formatCode>
                <c:ptCount val="3"/>
                <c:pt idx="0">
                  <c:v>9.3002438407682</c:v>
                </c:pt>
                <c:pt idx="1">
                  <c:v>10.380770148170914</c:v>
                </c:pt>
                <c:pt idx="2">
                  <c:v>13.44502136166223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7C-4971-B411-8E2D5946E06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20-24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-3.1570639305445937E-2"/>
                </c:manualLayout>
              </c:layout>
              <c:tx>
                <c:rich>
                  <a:bodyPr/>
                  <a:lstStyle/>
                  <a:p>
                    <a:fld id="{6AEC9CCE-3CE9-439A-B87B-723666A817E5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06604E01-C0C5-49E9-BA1A-52143D6EECD5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Sheet1!$F$2:$F$4</c:f>
              <c:numCache>
                <c:formatCode>0.0</c:formatCode>
                <c:ptCount val="3"/>
                <c:pt idx="0">
                  <c:v>14.368784967007278</c:v>
                </c:pt>
                <c:pt idx="1">
                  <c:v>14.203740874312132</c:v>
                </c:pt>
                <c:pt idx="2">
                  <c:v>18.067083108582302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C7C-4971-B411-8E2D5946E060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25-34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0"/>
                </c:manualLayout>
              </c:layout>
              <c:tx>
                <c:rich>
                  <a:bodyPr/>
                  <a:lstStyle/>
                  <a:p>
                    <a:fld id="{AA575ED3-9006-4887-856C-DD48FCF103A8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31F0DE0C-DE6A-4AA7-AF87-A071AE3C54E2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Sheet1!$G$2:$G$4</c:f>
              <c:numCache>
                <c:formatCode>0.0</c:formatCode>
                <c:ptCount val="3"/>
                <c:pt idx="0">
                  <c:v>12.740502056036139</c:v>
                </c:pt>
                <c:pt idx="1">
                  <c:v>12.996146806528602</c:v>
                </c:pt>
                <c:pt idx="2">
                  <c:v>17.338188405374527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C7C-4971-B411-8E2D5946E060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35-44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tx>
                <c:rich>
                  <a:bodyPr/>
                  <a:lstStyle/>
                  <a:p>
                    <a:fld id="{186AFB2D-748F-4C31-9B17-7EB1714D84E9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8D451503-B3C1-4652-BBF7-59404F3AD9CE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Sheet1!$H$2:$H$4</c:f>
              <c:numCache>
                <c:formatCode>0.0</c:formatCode>
                <c:ptCount val="3"/>
                <c:pt idx="0">
                  <c:v>8.6397787222140217</c:v>
                </c:pt>
                <c:pt idx="1">
                  <c:v>7.6430406640644302</c:v>
                </c:pt>
                <c:pt idx="2">
                  <c:v>10.077789473748895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C7C-4971-B411-8E2D5946E060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45-54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tx>
                <c:rich>
                  <a:bodyPr/>
                  <a:lstStyle/>
                  <a:p>
                    <a:fld id="{459A5F07-7AB3-4D92-840C-D1452639309D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CEB86BEC-DDB8-48E4-A6D1-9FB71A7C64A4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Sheet1!$I$2:$I$4</c:f>
              <c:numCache>
                <c:formatCode>0.0</c:formatCode>
                <c:ptCount val="3"/>
                <c:pt idx="0">
                  <c:v>4.8045498638187016</c:v>
                </c:pt>
                <c:pt idx="1">
                  <c:v>4.6457543325108972</c:v>
                </c:pt>
                <c:pt idx="2">
                  <c:v>5.7879416737728855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C7C-4971-B411-8E2D5946E060}"/>
            </c:ext>
          </c:extLst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55-64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-4.1041831097079713E-2"/>
                </c:manualLayout>
              </c:layout>
              <c:tx>
                <c:rich>
                  <a:bodyPr/>
                  <a:lstStyle/>
                  <a:p>
                    <a:fld id="{29CDB87F-BA31-4193-9ED1-F99E1B9EA2F4}" type="SERIESNAME">
                      <a:rPr lang="en-US" b="1" dirty="0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7FF4D977-6C38-4B8B-813F-397EC213645C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Sheet1!$J$2:$J$4</c:f>
              <c:numCache>
                <c:formatCode>0.0</c:formatCode>
                <c:ptCount val="3"/>
                <c:pt idx="0">
                  <c:v>3.3073041953293858</c:v>
                </c:pt>
                <c:pt idx="1">
                  <c:v>2.9083408968929927</c:v>
                </c:pt>
                <c:pt idx="2">
                  <c:v>3.6074459381785622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C7C-4971-B411-8E2D5946E060}"/>
            </c:ext>
          </c:extLst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65+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"/>
              <c:layout>
                <c:manualLayout>
                  <c:x val="0"/>
                  <c:y val="-2.8413575374901343E-2"/>
                </c:manualLayout>
              </c:layout>
              <c:tx>
                <c:rich>
                  <a:bodyPr/>
                  <a:lstStyle/>
                  <a:p>
                    <a:fld id="{EA14F133-A661-475A-9DDD-94709AF4E7F7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8E5D9D45-D474-4E64-B391-CA7D8EAE8007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Sheet1!$K$2:$K$4</c:f>
              <c:numCache>
                <c:formatCode>0.0</c:formatCode>
                <c:ptCount val="3"/>
                <c:pt idx="0">
                  <c:v>1.9713312771188505</c:v>
                </c:pt>
                <c:pt idx="1">
                  <c:v>1.8469061225501044</c:v>
                </c:pt>
                <c:pt idx="2">
                  <c:v>1.9039240314501837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C7C-4971-B411-8E2D5946E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20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4. Homicide rate </a:t>
            </a:r>
            <a:r>
              <a:rPr lang="en-US" b="1" baseline="0" dirty="0"/>
              <a:t>increased</a:t>
            </a:r>
            <a:r>
              <a:rPr lang="en-US" baseline="0" dirty="0"/>
              <a:t> among </a:t>
            </a:r>
            <a:r>
              <a:rPr lang="en-US" sz="1862" b="0" i="0" u="none" strike="noStrike" baseline="0" dirty="0">
                <a:effectLst/>
              </a:rPr>
              <a:t>those ages </a:t>
            </a:r>
            <a:r>
              <a:rPr lang="en-US" sz="1862" b="1" i="0" u="none" strike="noStrike" baseline="0" dirty="0">
                <a:effectLst/>
              </a:rPr>
              <a:t>5-14 </a:t>
            </a:r>
            <a:r>
              <a:rPr lang="en-US" baseline="0" dirty="0"/>
              <a:t>by 77%,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5-9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284-4505-A0E6-FC3567FF855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10642D-AE58-4DE6-AE6B-F108D5487263}" type="SERIESNAME">
                      <a:rPr lang="en-US" b="1" dirty="0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15D3B6C-5F8D-45AF-B7EB-D8E4A98865BB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0.40748748856684142</c:v>
                </c:pt>
                <c:pt idx="1">
                  <c:v>0.87826412350651972</c:v>
                </c:pt>
                <c:pt idx="2">
                  <c:v>0.84275318100309482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10-14</c:v>
                </c:pt>
              </c:strCache>
            </c:strRef>
          </c:tx>
          <c:spPr>
            <a:ln w="28575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84-4505-A0E6-FC3567FF8550}"/>
                </c:ext>
              </c:extLst>
            </c:dLbl>
            <c:dLbl>
              <c:idx val="2"/>
              <c:layout>
                <c:manualLayout>
                  <c:x val="-1.2626262626262627E-3"/>
                  <c:y val="0"/>
                </c:manualLayout>
              </c:layout>
              <c:tx>
                <c:rich>
                  <a:bodyPr/>
                  <a:lstStyle/>
                  <a:p>
                    <a:fld id="{CB278A6A-EFCB-4449-869A-AE929C7E408B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3F790BAA-92BB-45B6-9487-E293E54728A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0.0</c:formatCode>
                <c:ptCount val="3"/>
                <c:pt idx="0">
                  <c:v>0.88511710984480352</c:v>
                </c:pt>
                <c:pt idx="1">
                  <c:v>1.0441063329822153</c:v>
                </c:pt>
                <c:pt idx="2">
                  <c:v>1.449348004761108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2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5. Homicide rate </a:t>
            </a:r>
            <a:r>
              <a:rPr lang="en-US" b="1" baseline="0" dirty="0"/>
              <a:t>increased</a:t>
            </a:r>
            <a:r>
              <a:rPr lang="en-US" baseline="0" dirty="0"/>
              <a:t> among </a:t>
            </a:r>
            <a:r>
              <a:rPr lang="en-US" b="1" baseline="0" dirty="0">
                <a:solidFill>
                  <a:schemeClr val="accent1"/>
                </a:solidFill>
              </a:rPr>
              <a:t>Blacks</a:t>
            </a:r>
            <a:r>
              <a:rPr lang="en-US" baseline="0" dirty="0"/>
              <a:t> by 27%,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0593285214348226E-2"/>
                  <c:y val="-2.5256511444356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670454545454545E-2"/>
                      <c:h val="5.559589581689029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ADF-4488-8520-9040042F0F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F5AF3F1-6616-46DC-B90B-F02EE77598C9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998E4528-30F9-422D-8100-058C6CEA46BA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2.4563413772032741</c:v>
                </c:pt>
                <c:pt idx="1">
                  <c:v>2.4136476570928873</c:v>
                </c:pt>
                <c:pt idx="2">
                  <c:v>2.740669614340606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DF-4488-8520-9040042F0F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10642D-AE58-4DE6-AE6B-F108D5487263}" type="SERIESNAME">
                      <a:rPr lang="en-US" b="1" dirty="0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15D3B6C-5F8D-45AF-B7EB-D8E4A98865BB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31.927505967535335</c:v>
                </c:pt>
                <c:pt idx="1">
                  <c:v>31.286370208051203</c:v>
                </c:pt>
                <c:pt idx="2">
                  <c:v>40.689534476723836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Asian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DF-4488-8520-9040042F0F9B}"/>
                </c:ext>
              </c:extLst>
            </c:dLbl>
            <c:dLbl>
              <c:idx val="2"/>
              <c:layout>
                <c:manualLayout>
                  <c:x val="-1.2626262626262627E-3"/>
                  <c:y val="0"/>
                </c:manualLayout>
              </c:layout>
              <c:tx>
                <c:rich>
                  <a:bodyPr/>
                  <a:lstStyle/>
                  <a:p>
                    <a:fld id="{CB278A6A-EFCB-4449-869A-AE929C7E408B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3F790BAA-92BB-45B6-9487-E293E54728AD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Sheet1!$D$2:$D$4</c:f>
              <c:numCache>
                <c:formatCode>0.0</c:formatCode>
                <c:ptCount val="3"/>
                <c:pt idx="0">
                  <c:v>1.939146596499393</c:v>
                </c:pt>
                <c:pt idx="1">
                  <c:v>1.3682751718651349</c:v>
                </c:pt>
                <c:pt idx="2">
                  <c:v>1.1400823994554206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C7C-4971-B411-8E2D5946E0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AI/AN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DF-4488-8520-9040042F0F9B}"/>
                </c:ext>
              </c:extLst>
            </c:dLbl>
            <c:dLbl>
              <c:idx val="2"/>
              <c:layout>
                <c:manualLayout>
                  <c:x val="-1.2626262626262627E-3"/>
                  <c:y val="-6.314127861089187E-3"/>
                </c:manualLayout>
              </c:layout>
              <c:tx>
                <c:rich>
                  <a:bodyPr/>
                  <a:lstStyle/>
                  <a:p>
                    <a:fld id="{DDB2E2C9-2C95-4BA9-BEC9-A3F5035B5D20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C68F58F7-949E-403C-ADDB-E034FC8BE1F1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0C7C-4971-B411-8E2D5946E06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Sheet1!$E$2:$E$4</c:f>
              <c:numCache>
                <c:formatCode>0.0</c:formatCode>
                <c:ptCount val="3"/>
                <c:pt idx="0">
                  <c:v>8.1460524543116115</c:v>
                </c:pt>
                <c:pt idx="1">
                  <c:v>8.6773273831659861</c:v>
                </c:pt>
                <c:pt idx="2">
                  <c:v>7.2780611245164284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C7C-4971-B411-8E2D5946E0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4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6. Homicide rate </a:t>
            </a:r>
            <a:r>
              <a:rPr lang="en-US" b="1" baseline="0" dirty="0"/>
              <a:t>increased</a:t>
            </a:r>
            <a:r>
              <a:rPr lang="en-US" b="0" baseline="0" dirty="0"/>
              <a:t> among both </a:t>
            </a:r>
            <a:r>
              <a:rPr lang="en-US" b="1" baseline="0" dirty="0">
                <a:solidFill>
                  <a:schemeClr val="accent1"/>
                </a:solidFill>
              </a:rPr>
              <a:t>non-Hispanics</a:t>
            </a:r>
            <a:r>
              <a:rPr lang="en-US" b="0" baseline="0" dirty="0"/>
              <a:t> and </a:t>
            </a:r>
            <a:r>
              <a:rPr lang="en-US" b="1" baseline="0" dirty="0">
                <a:solidFill>
                  <a:schemeClr val="tx2"/>
                </a:solidFill>
              </a:rPr>
              <a:t>Hispanics</a:t>
            </a:r>
            <a:r>
              <a:rPr lang="en-US" baseline="0" dirty="0"/>
              <a:t>, </a:t>
            </a:r>
          </a:p>
          <a:p>
            <a:pPr>
              <a:defRPr/>
            </a:pPr>
            <a:r>
              <a:rPr lang="en-US" baseline="0" dirty="0"/>
              <a:t>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Hispanic</c:v>
                </c:pt>
              </c:strCache>
            </c:strRef>
          </c:tx>
          <c:spPr>
            <a:ln w="3810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DF-4488-8520-9040042F0F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F5AF3F1-6616-46DC-B90B-F02EE77598C9}" type="SERIESNAME">
                      <a:rPr lang="en-US" b="1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998E4528-30F9-422D-8100-058C6CEA46BA}" type="VALUE">
                      <a:rPr lang="en-US" baseline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Sheet1!$B$2:$B$4</c:f>
              <c:numCache>
                <c:formatCode>0.0</c:formatCode>
                <c:ptCount val="3"/>
                <c:pt idx="0">
                  <c:v>5.3004631508146263</c:v>
                </c:pt>
                <c:pt idx="1">
                  <c:v>5.4307497161250229</c:v>
                </c:pt>
                <c:pt idx="2">
                  <c:v>7.0522737595094807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Non-Hispanic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DF-4488-8520-9040042F0F9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9C10642D-AE58-4DE6-AE6B-F108D5487263}" type="SERIESNAME">
                      <a:rPr lang="en-US" b="1" dirty="0"/>
                      <a:pPr/>
                      <a:t>[SERIES NAME]</a:t>
                    </a:fld>
                    <a:r>
                      <a:rPr lang="en-US" baseline="0" dirty="0"/>
                      <a:t>, </a:t>
                    </a:r>
                    <a:fld id="{415D3B6C-5F8D-45AF-B7EB-D8E4A98865BB}" type="VALUE">
                      <a:rPr lang="en-US" baseline="0" dirty="0"/>
                      <a:pPr/>
                      <a:t>[VALUE]</a:t>
                    </a:fld>
                    <a:endParaRPr lang="en-US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9BF-4380-ABF7-97DD503BC0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Sheet1!$C$2:$C$4</c:f>
              <c:numCache>
                <c:formatCode>0.0</c:formatCode>
                <c:ptCount val="3"/>
                <c:pt idx="0">
                  <c:v>5.9406011339984426</c:v>
                </c:pt>
                <c:pt idx="1">
                  <c:v>5.9132736219484752</c:v>
                </c:pt>
                <c:pt idx="2">
                  <c:v>7.4827972093533797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4652768"/>
        <c:axId val="1294651936"/>
      </c:line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Crude homicide rate per 100,000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7. The distribution of homicides among education levels was fairly </a:t>
            </a:r>
            <a:r>
              <a:rPr lang="en-US" b="1" baseline="0" dirty="0"/>
              <a:t>consistent</a:t>
            </a:r>
            <a:r>
              <a:rPr lang="en-US" baseline="0" dirty="0"/>
              <a:t>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&lt;HS</c:v>
                </c:pt>
                <c:pt idx="1">
                  <c:v>HS or GED</c:v>
                </c:pt>
                <c:pt idx="2">
                  <c:v>Some college or associates</c:v>
                </c:pt>
                <c:pt idx="3">
                  <c:v>Undergraduate</c:v>
                </c:pt>
                <c:pt idx="4">
                  <c:v>Graduate or higher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0.33510638297872342</c:v>
                </c:pt>
                <c:pt idx="1">
                  <c:v>0.46241134751773044</c:v>
                </c:pt>
                <c:pt idx="2">
                  <c:v>0.15070921985815602</c:v>
                </c:pt>
                <c:pt idx="3">
                  <c:v>2.7304964539007093E-2</c:v>
                </c:pt>
                <c:pt idx="4">
                  <c:v>2.6215805471124617E-2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&lt;HS</c:v>
                </c:pt>
                <c:pt idx="1">
                  <c:v>HS or GED</c:v>
                </c:pt>
                <c:pt idx="2">
                  <c:v>Some college or associates</c:v>
                </c:pt>
                <c:pt idx="3">
                  <c:v>Undergraduate</c:v>
                </c:pt>
                <c:pt idx="4">
                  <c:v>Graduate or higher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0.36602957086188243</c:v>
                </c:pt>
                <c:pt idx="1">
                  <c:v>0.45221781464118282</c:v>
                </c:pt>
                <c:pt idx="2">
                  <c:v>0.13559322033898305</c:v>
                </c:pt>
                <c:pt idx="3">
                  <c:v>3.1373963216732782E-2</c:v>
                </c:pt>
                <c:pt idx="4">
                  <c:v>1.617995264404104E-2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&lt;HS</c:v>
                </c:pt>
                <c:pt idx="1">
                  <c:v>HS or GED</c:v>
                </c:pt>
                <c:pt idx="2">
                  <c:v>Some college or associates</c:v>
                </c:pt>
                <c:pt idx="3">
                  <c:v>Undergraduate</c:v>
                </c:pt>
                <c:pt idx="4">
                  <c:v>Graduate or higher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0.338861881612811</c:v>
                </c:pt>
                <c:pt idx="1">
                  <c:v>0.48184157849585352</c:v>
                </c:pt>
                <c:pt idx="2">
                  <c:v>0.14126394052044611</c:v>
                </c:pt>
                <c:pt idx="3">
                  <c:v>2.945381755790678E-2</c:v>
                </c:pt>
                <c:pt idx="4">
                  <c:v>9.643201542912247E-3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4-4A0B-AB14-CAB000B50E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4652768"/>
        <c:axId val="1294651936"/>
      </c:bar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Proportion of</a:t>
                </a:r>
                <a:r>
                  <a:rPr lang="en-US" baseline="0" dirty="0"/>
                  <a:t> homicides with education reported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</a:t>
            </a:r>
            <a:r>
              <a:rPr lang="en-US" baseline="0" dirty="0"/>
              <a:t> 8. The proportion of homicides among </a:t>
            </a:r>
            <a:r>
              <a:rPr lang="en-US" b="1" baseline="0" dirty="0"/>
              <a:t>single </a:t>
            </a:r>
            <a:r>
              <a:rPr lang="en-US" b="0" baseline="0" dirty="0"/>
              <a:t>individuals </a:t>
            </a:r>
            <a:r>
              <a:rPr lang="en-US" sz="1862" b="1" i="0" u="none" strike="noStrike" baseline="0" dirty="0">
                <a:effectLst/>
              </a:rPr>
              <a:t>increased </a:t>
            </a:r>
            <a:r>
              <a:rPr lang="en-US" b="0" baseline="0" dirty="0"/>
              <a:t>and among </a:t>
            </a:r>
            <a:r>
              <a:rPr lang="en-US" b="1" baseline="0" dirty="0"/>
              <a:t>married </a:t>
            </a:r>
            <a:r>
              <a:rPr lang="en-US" b="0" baseline="0" dirty="0"/>
              <a:t>individuals </a:t>
            </a:r>
            <a:r>
              <a:rPr lang="en-US" sz="1862" b="1" i="0" u="none" strike="noStrike" baseline="0" dirty="0">
                <a:effectLst/>
              </a:rPr>
              <a:t>decreased</a:t>
            </a:r>
            <a:r>
              <a:rPr lang="en-US" baseline="0" dirty="0"/>
              <a:t>, 2018-2020.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Single</c:v>
                </c:pt>
                <c:pt idx="1">
                  <c:v>Divorced</c:v>
                </c:pt>
                <c:pt idx="2">
                  <c:v>Married</c:v>
                </c:pt>
                <c:pt idx="3">
                  <c:v>Widowed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0.73898189272292436</c:v>
                </c:pt>
                <c:pt idx="1">
                  <c:v>9.4636146224803555E-2</c:v>
                </c:pt>
                <c:pt idx="2">
                  <c:v>0.14280833618038949</c:v>
                </c:pt>
                <c:pt idx="3">
                  <c:v>2.3573624871882474E-2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BF-4380-ABF7-97DD503BC0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 w="38100"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Single</c:v>
                </c:pt>
                <c:pt idx="1">
                  <c:v>Divorced</c:v>
                </c:pt>
                <c:pt idx="2">
                  <c:v>Married</c:v>
                </c:pt>
                <c:pt idx="3">
                  <c:v>Widowed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0.76093088857545832</c:v>
                </c:pt>
                <c:pt idx="1">
                  <c:v>9.097320169252468E-2</c:v>
                </c:pt>
                <c:pt idx="2">
                  <c:v>0.12165021156558535</c:v>
                </c:pt>
                <c:pt idx="3">
                  <c:v>2.6445698166431594E-2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BF-4380-ABF7-97DD503BC0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Single</c:v>
                </c:pt>
                <c:pt idx="1">
                  <c:v>Divorced</c:v>
                </c:pt>
                <c:pt idx="2">
                  <c:v>Married</c:v>
                </c:pt>
                <c:pt idx="3">
                  <c:v>Widowed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0.78623595505617982</c:v>
                </c:pt>
                <c:pt idx="1">
                  <c:v>8.8764044943820231E-2</c:v>
                </c:pt>
                <c:pt idx="2">
                  <c:v>0.10730337078651686</c:v>
                </c:pt>
                <c:pt idx="3">
                  <c:v>1.7696629213483146E-2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4-4A0B-AB14-CAB000B50E6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94652768"/>
        <c:axId val="1294651936"/>
      </c:barChart>
      <c:catAx>
        <c:axId val="1294652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1936"/>
        <c:crosses val="autoZero"/>
        <c:auto val="1"/>
        <c:lblAlgn val="ctr"/>
        <c:lblOffset val="100"/>
        <c:noMultiLvlLbl val="0"/>
      </c:catAx>
      <c:valAx>
        <c:axId val="1294651936"/>
        <c:scaling>
          <c:orientation val="minMax"/>
          <c:max val="1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Proportion of</a:t>
                </a:r>
                <a:r>
                  <a:rPr lang="en-US" baseline="0" dirty="0"/>
                  <a:t> homicides with marital status reported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6527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63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88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12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8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81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2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4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68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861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80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4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BB26B-6C92-4C0C-BDF2-35F4ED1B51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Regional Analysis of Homicide Across the Great Lakes States, 2018-2020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4C478-AE19-4B1B-8BA8-B8C4581715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Charlie Vear, MPH</a:t>
            </a:r>
          </a:p>
          <a:p>
            <a:r>
              <a:rPr lang="en-US" dirty="0"/>
              <a:t>Medical College of Wisconsin</a:t>
            </a:r>
          </a:p>
          <a:p>
            <a:r>
              <a:rPr lang="en-US" dirty="0"/>
              <a:t>Institute for Health and Equity</a:t>
            </a:r>
          </a:p>
        </p:txBody>
      </p:sp>
    </p:spTree>
    <p:extLst>
      <p:ext uri="{BB962C8B-B14F-4D97-AF65-F5344CB8AC3E}">
        <p14:creationId xmlns:p14="http://schemas.microsoft.com/office/powerpoint/2010/main" val="228048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Trends-Ethnicity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87830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37195" y="5868988"/>
            <a:ext cx="937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Wisconsin, Illinois, and Ohio. Wisconsin data does not include non-resident homicides that occurred in Wisconsin. </a:t>
            </a:r>
          </a:p>
        </p:txBody>
      </p:sp>
    </p:spTree>
    <p:extLst>
      <p:ext uri="{BB962C8B-B14F-4D97-AF65-F5344CB8AC3E}">
        <p14:creationId xmlns:p14="http://schemas.microsoft.com/office/powerpoint/2010/main" val="503436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Trends-Education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25960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37195" y="5868988"/>
            <a:ext cx="9374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Illinois, and Ohio. </a:t>
            </a:r>
          </a:p>
        </p:txBody>
      </p:sp>
    </p:spTree>
    <p:extLst>
      <p:ext uri="{BB962C8B-B14F-4D97-AF65-F5344CB8AC3E}">
        <p14:creationId xmlns:p14="http://schemas.microsoft.com/office/powerpoint/2010/main" val="1453247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Trends-Marital Status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1631535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37195" y="5868988"/>
            <a:ext cx="9374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Illinois, and Ohio. </a:t>
            </a:r>
          </a:p>
        </p:txBody>
      </p:sp>
    </p:spTree>
    <p:extLst>
      <p:ext uri="{BB962C8B-B14F-4D97-AF65-F5344CB8AC3E}">
        <p14:creationId xmlns:p14="http://schemas.microsoft.com/office/powerpoint/2010/main" val="634204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Trends-Weapon Type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39649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37195" y="5868988"/>
            <a:ext cx="9374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and Indiana. </a:t>
            </a:r>
          </a:p>
        </p:txBody>
      </p:sp>
    </p:spTree>
    <p:extLst>
      <p:ext uri="{BB962C8B-B14F-4D97-AF65-F5344CB8AC3E}">
        <p14:creationId xmlns:p14="http://schemas.microsoft.com/office/powerpoint/2010/main" val="1416557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08E5-AE83-4216-BF6A-A18129FA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E6212-3CE9-4AF0-BE95-F36267D3D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This data shows disparities among homicide deaths have increased throughout the COVID pandemic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Homicide rate has remained elevated throughout 2021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More detailed analysis needed to determine other factors related to homicide during pandemic including specific policy implementations, reduction in social services,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47376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C08F-8F20-4AFF-A1D6-600C5E81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2443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808E5-AE83-4216-BF6A-A18129FA3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E6212-3CE9-4AF0-BE95-F36267D3D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Violence has increased throughout the COVID pandemic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Many Midwest states experienced an increase in homicide during 2020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The MIPA Data Committee wanted to explore homicide deaths across the Midwest from 2018-2020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pPr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59080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76F7-CF3D-49EB-AEA3-9E053BF6A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21A96-78B1-4372-80E1-1BAC6FF6F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State death certificate data were used for collecting demographic and related information on victims of homicide deaths that occurred within each state from 2018-2020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Population estimates were obtained from census website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dirty="0"/>
              <a:t>Data were aggregated across Midwest states to determine crude rates (per 100,000) of homicide among various demographic groups and proportions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37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Trends-States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24351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714500" y="5878513"/>
            <a:ext cx="937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Wisconsin, Illinois, and Ohio. Wisconsin data does not include non-resident homicides that occurred in Wisconsin. </a:t>
            </a:r>
          </a:p>
        </p:txBody>
      </p:sp>
    </p:spTree>
    <p:extLst>
      <p:ext uri="{BB962C8B-B14F-4D97-AF65-F5344CB8AC3E}">
        <p14:creationId xmlns:p14="http://schemas.microsoft.com/office/powerpoint/2010/main" val="2298454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Trends-Monthly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825877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714500" y="5878513"/>
            <a:ext cx="9374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Illinois, and Ohio. </a:t>
            </a:r>
          </a:p>
        </p:txBody>
      </p:sp>
    </p:spTree>
    <p:extLst>
      <p:ext uri="{BB962C8B-B14F-4D97-AF65-F5344CB8AC3E}">
        <p14:creationId xmlns:p14="http://schemas.microsoft.com/office/powerpoint/2010/main" val="3023878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Trends-Sex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601735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714500" y="5878513"/>
            <a:ext cx="937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Wisconsin, Illinois, and Ohio. Wisconsin data does not include non-resident homicides that occurred in Wisconsin. </a:t>
            </a:r>
          </a:p>
        </p:txBody>
      </p:sp>
    </p:spTree>
    <p:extLst>
      <p:ext uri="{BB962C8B-B14F-4D97-AF65-F5344CB8AC3E}">
        <p14:creationId xmlns:p14="http://schemas.microsoft.com/office/powerpoint/2010/main" val="1606946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87393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46720" y="5868988"/>
            <a:ext cx="937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Wisconsin, Illinois, and Ohio. Wisconsin data does not include non-resident homicides that occurred in Wisconsin. </a:t>
            </a:r>
          </a:p>
        </p:txBody>
      </p:sp>
    </p:spTree>
    <p:extLst>
      <p:ext uri="{BB962C8B-B14F-4D97-AF65-F5344CB8AC3E}">
        <p14:creationId xmlns:p14="http://schemas.microsoft.com/office/powerpoint/2010/main" val="1372763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Trends-Age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24892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46720" y="5868988"/>
            <a:ext cx="937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Wisconsin, Illinois, and Ohio. Wisconsin data does not include non-resident homicides that occurred in Wisconsin. </a:t>
            </a:r>
          </a:p>
        </p:txBody>
      </p:sp>
    </p:spTree>
    <p:extLst>
      <p:ext uri="{BB962C8B-B14F-4D97-AF65-F5344CB8AC3E}">
        <p14:creationId xmlns:p14="http://schemas.microsoft.com/office/powerpoint/2010/main" val="140180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A462-1F04-4B05-A0C9-3EC35F8BA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Trends-Race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FAF38F-EAC9-49B1-8720-F11896B269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32156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7BE13BD-FE5A-4B65-B2CA-CD32C62D0C73}"/>
              </a:ext>
            </a:extLst>
          </p:cNvPr>
          <p:cNvSpPr txBox="1"/>
          <p:nvPr/>
        </p:nvSpPr>
        <p:spPr>
          <a:xfrm>
            <a:off x="1546720" y="5868988"/>
            <a:ext cx="9374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Note</a:t>
            </a:r>
            <a:r>
              <a:rPr lang="en-US" sz="1200" dirty="0"/>
              <a:t>: Includes data from Minnesota, Michigan, Indiana, Wisconsin, Illinois, and Ohio. Wisconsin data does not include non-resident homicides that occurred in Wisconsin. </a:t>
            </a:r>
          </a:p>
        </p:txBody>
      </p:sp>
    </p:spTree>
    <p:extLst>
      <p:ext uri="{BB962C8B-B14F-4D97-AF65-F5344CB8AC3E}">
        <p14:creationId xmlns:p14="http://schemas.microsoft.com/office/powerpoint/2010/main" val="8681412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1612</TotalTime>
  <Words>731</Words>
  <Application>Microsoft Office PowerPoint</Application>
  <PresentationFormat>Widescreen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Retrospect</vt:lpstr>
      <vt:lpstr>A Regional Analysis of Homicide Across the Great Lakes States, 2018-2020</vt:lpstr>
      <vt:lpstr>Introduction</vt:lpstr>
      <vt:lpstr>Methodology</vt:lpstr>
      <vt:lpstr>Trends-States</vt:lpstr>
      <vt:lpstr>Trends-Monthly</vt:lpstr>
      <vt:lpstr>Trends-Sex</vt:lpstr>
      <vt:lpstr>Trends-Age</vt:lpstr>
      <vt:lpstr>Trends-Age</vt:lpstr>
      <vt:lpstr>Trends-Race</vt:lpstr>
      <vt:lpstr>Trends-Ethnicity</vt:lpstr>
      <vt:lpstr>Trends-Education</vt:lpstr>
      <vt:lpstr>Trends-Marital Status</vt:lpstr>
      <vt:lpstr>Trends-Weapon Type</vt:lpstr>
      <vt:lpstr>Additional Notes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Regional Analysis of Homicide Across the Great Lakes States, 2018-2020</dc:title>
  <dc:creator>Vear, Charles</dc:creator>
  <cp:lastModifiedBy>Vear, Charles</cp:lastModifiedBy>
  <cp:revision>19</cp:revision>
  <dcterms:created xsi:type="dcterms:W3CDTF">2021-12-02T20:42:23Z</dcterms:created>
  <dcterms:modified xsi:type="dcterms:W3CDTF">2021-12-06T21:13:33Z</dcterms:modified>
</cp:coreProperties>
</file>