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5"/>
  </p:notesMasterIdLst>
  <p:handoutMasterIdLst>
    <p:handoutMasterId r:id="rId26"/>
  </p:handoutMasterIdLst>
  <p:sldIdLst>
    <p:sldId id="343" r:id="rId2"/>
    <p:sldId id="360" r:id="rId3"/>
    <p:sldId id="347" r:id="rId4"/>
    <p:sldId id="354" r:id="rId5"/>
    <p:sldId id="356" r:id="rId6"/>
    <p:sldId id="346" r:id="rId7"/>
    <p:sldId id="338" r:id="rId8"/>
    <p:sldId id="352" r:id="rId9"/>
    <p:sldId id="345" r:id="rId10"/>
    <p:sldId id="340" r:id="rId11"/>
    <p:sldId id="358" r:id="rId12"/>
    <p:sldId id="357" r:id="rId13"/>
    <p:sldId id="341" r:id="rId14"/>
    <p:sldId id="362" r:id="rId15"/>
    <p:sldId id="361" r:id="rId16"/>
    <p:sldId id="342" r:id="rId17"/>
    <p:sldId id="363" r:id="rId18"/>
    <p:sldId id="349" r:id="rId19"/>
    <p:sldId id="364" r:id="rId20"/>
    <p:sldId id="350" r:id="rId21"/>
    <p:sldId id="365" r:id="rId22"/>
    <p:sldId id="351" r:id="rId23"/>
    <p:sldId id="366"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0E"/>
    <a:srgbClr val="323232"/>
    <a:srgbClr val="D50032"/>
    <a:srgbClr val="001E62"/>
    <a:srgbClr val="F4F3E8"/>
    <a:srgbClr val="0080A9"/>
    <a:srgbClr val="FEBB37"/>
    <a:srgbClr val="51BFE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530"/>
  </p:normalViewPr>
  <p:slideViewPr>
    <p:cSldViewPr snapToGrid="0" snapToObjects="1">
      <p:cViewPr varScale="1">
        <p:scale>
          <a:sx n="109" d="100"/>
          <a:sy n="109"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Staffing employment in millions</c:v>
                </c:pt>
              </c:strCache>
            </c:strRef>
          </c:tx>
          <c:spPr>
            <a:solidFill>
              <a:srgbClr val="2875DD"/>
            </a:solidFill>
            <a:ln>
              <a:solidFill>
                <a:srgbClr val="2875DD"/>
              </a:solidFill>
            </a:ln>
          </c:spPr>
          <c:invertIfNegative val="0"/>
          <c:dLbls>
            <c:dLbl>
              <c:idx val="0"/>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0-32E0-4AD7-A385-81540C7DBF32}"/>
                </c:ext>
              </c:extLst>
            </c:dLbl>
            <c:dLbl>
              <c:idx val="1"/>
              <c:layout/>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1-32E0-4AD7-A385-81540C7DBF32}"/>
                </c:ext>
              </c:extLst>
            </c:dLbl>
            <c:dLbl>
              <c:idx val="2"/>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2-32E0-4AD7-A385-81540C7DBF32}"/>
                </c:ext>
              </c:extLst>
            </c:dLbl>
            <c:dLbl>
              <c:idx val="3"/>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3-32E0-4AD7-A385-81540C7DBF32}"/>
                </c:ext>
              </c:extLst>
            </c:dLbl>
            <c:dLbl>
              <c:idx val="4"/>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4-32E0-4AD7-A385-81540C7DBF32}"/>
                </c:ext>
              </c:extLst>
            </c:dLbl>
            <c:dLbl>
              <c:idx val="5"/>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5-32E0-4AD7-A385-81540C7DBF32}"/>
                </c:ext>
              </c:extLst>
            </c:dLbl>
            <c:dLbl>
              <c:idx val="6"/>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6-32E0-4AD7-A385-81540C7DBF32}"/>
                </c:ext>
              </c:extLst>
            </c:dLbl>
            <c:dLbl>
              <c:idx val="7"/>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7-32E0-4AD7-A385-81540C7DBF32}"/>
                </c:ext>
              </c:extLst>
            </c:dLbl>
            <c:dLbl>
              <c:idx val="8"/>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8-32E0-4AD7-A385-81540C7DBF32}"/>
                </c:ext>
              </c:extLst>
            </c:dLbl>
            <c:dLbl>
              <c:idx val="9"/>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9-32E0-4AD7-A385-81540C7DBF32}"/>
                </c:ext>
              </c:extLst>
            </c:dLbl>
            <c:dLbl>
              <c:idx val="10"/>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A-32E0-4AD7-A385-81540C7DBF32}"/>
                </c:ext>
              </c:extLst>
            </c:dLbl>
            <c:dLbl>
              <c:idx val="11"/>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B-32E0-4AD7-A385-81540C7DBF32}"/>
                </c:ext>
              </c:extLst>
            </c:dLbl>
            <c:dLbl>
              <c:idx val="12"/>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C-32E0-4AD7-A385-81540C7DBF32}"/>
                </c:ext>
              </c:extLst>
            </c:dLbl>
            <c:dLbl>
              <c:idx val="13"/>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D-32E0-4AD7-A385-81540C7DBF32}"/>
                </c:ext>
              </c:extLst>
            </c:dLbl>
            <c:dLbl>
              <c:idx val="14"/>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E-32E0-4AD7-A385-81540C7DBF32}"/>
                </c:ext>
              </c:extLst>
            </c:dLbl>
            <c:dLbl>
              <c:idx val="15"/>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0F-32E0-4AD7-A385-81540C7DBF32}"/>
                </c:ext>
              </c:extLst>
            </c:dLbl>
            <c:dLbl>
              <c:idx val="16"/>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10-32E0-4AD7-A385-81540C7DBF32}"/>
                </c:ext>
              </c:extLst>
            </c:dLbl>
            <c:dLbl>
              <c:idx val="17"/>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11-32E0-4AD7-A385-81540C7DBF32}"/>
                </c:ext>
              </c:extLst>
            </c:dLbl>
            <c:dLbl>
              <c:idx val="18"/>
              <c:layout/>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12-32E0-4AD7-A385-81540C7DBF32}"/>
                </c:ext>
              </c:extLst>
            </c:dLbl>
            <c:dLbl>
              <c:idx val="19"/>
              <c:layout/>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layout/>
                </c:ext>
                <c:ext xmlns:c16="http://schemas.microsoft.com/office/drawing/2014/chart" uri="{C3380CC4-5D6E-409C-BE32-E72D297353CC}">
                  <c16:uniqueId val="{00000013-32E0-4AD7-A385-81540C7DBF32}"/>
                </c:ext>
              </c:extLst>
            </c:dLbl>
            <c:spPr>
              <a:noFill/>
              <a:ln>
                <a:noFill/>
              </a:ln>
              <a:effectLst/>
            </c:spPr>
            <c:txPr>
              <a:bodyPr/>
              <a:lstStyle/>
              <a:p>
                <a:pPr>
                  <a:defRPr sz="1000" b="0" smtId="4294967295">
                    <a:solidFill>
                      <a:srgbClr val="0F283E"/>
                    </a:solidFill>
                    <a:latin typeface="Open Sans Light"/>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17.2</c:v>
                </c:pt>
                <c:pt idx="1">
                  <c:v>14</c:v>
                </c:pt>
                <c:pt idx="2">
                  <c:v>12.8</c:v>
                </c:pt>
                <c:pt idx="3">
                  <c:v>13.5</c:v>
                </c:pt>
                <c:pt idx="4">
                  <c:v>14.3</c:v>
                </c:pt>
                <c:pt idx="5">
                  <c:v>14.7</c:v>
                </c:pt>
                <c:pt idx="6">
                  <c:v>14.6</c:v>
                </c:pt>
                <c:pt idx="7">
                  <c:v>12.6</c:v>
                </c:pt>
                <c:pt idx="8">
                  <c:v>11.6</c:v>
                </c:pt>
                <c:pt idx="9">
                  <c:v>9.3000000000000007</c:v>
                </c:pt>
                <c:pt idx="10">
                  <c:v>9.6</c:v>
                </c:pt>
                <c:pt idx="11">
                  <c:v>12.7</c:v>
                </c:pt>
                <c:pt idx="12">
                  <c:v>11.2</c:v>
                </c:pt>
                <c:pt idx="13">
                  <c:v>10.8</c:v>
                </c:pt>
                <c:pt idx="14">
                  <c:v>14.4</c:v>
                </c:pt>
                <c:pt idx="15">
                  <c:v>15.6</c:v>
                </c:pt>
                <c:pt idx="16">
                  <c:v>14.5</c:v>
                </c:pt>
                <c:pt idx="17">
                  <c:v>15.5</c:v>
                </c:pt>
                <c:pt idx="18">
                  <c:v>16.8</c:v>
                </c:pt>
                <c:pt idx="19">
                  <c:v>16</c:v>
                </c:pt>
              </c:numCache>
            </c:numRef>
          </c:val>
          <c:extLst>
            <c:ext xmlns:c16="http://schemas.microsoft.com/office/drawing/2014/chart" uri="{C3380CC4-5D6E-409C-BE32-E72D297353CC}">
              <c16:uniqueId val="{00000014-32E0-4AD7-A385-81540C7DBF3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F283E"/>
                    </a:solidFill>
                    <a:latin typeface="Open Sans Light"/>
                  </a:rPr>
                  <a:t>Staffing employment in millions</a:t>
                </a:r>
              </a:p>
            </c:rich>
          </c:tx>
          <c:layout/>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F54ABEF-BDA8-4678-BBD1-61A89B71E604}" type="datetimeFigureOut">
              <a:rPr lang="en-US" smtClean="0"/>
              <a:t>12/9/2021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CEB4375-944D-489F-A752-48D95525C4BF}" type="slidenum">
              <a:rPr lang="en-US" smtClean="0"/>
              <a:t>‹#›</a:t>
            </a:fld>
            <a:endParaRPr lang="en-US"/>
          </a:p>
        </p:txBody>
      </p:sp>
    </p:spTree>
    <p:extLst>
      <p:ext uri="{BB962C8B-B14F-4D97-AF65-F5344CB8AC3E}">
        <p14:creationId xmlns:p14="http://schemas.microsoft.com/office/powerpoint/2010/main" val="194556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A3ED06A-E3B9-0047-8050-B794EA99C6AE}" type="datetimeFigureOut">
              <a:rPr lang="en-US" smtClean="0"/>
              <a:t>12/9/2021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CFDF244-9769-4A4F-8A52-7801F8D12EA0}" type="slidenum">
              <a:rPr lang="en-US" smtClean="0"/>
              <a:t>‹#›</a:t>
            </a:fld>
            <a:endParaRPr lang="en-US"/>
          </a:p>
        </p:txBody>
      </p:sp>
    </p:spTree>
    <p:extLst>
      <p:ext uri="{BB962C8B-B14F-4D97-AF65-F5344CB8AC3E}">
        <p14:creationId xmlns:p14="http://schemas.microsoft.com/office/powerpoint/2010/main" val="228736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F244-9769-4A4F-8A52-7801F8D12EA0}" type="slidenum">
              <a:rPr lang="en-US" smtClean="0"/>
              <a:t>3</a:t>
            </a:fld>
            <a:endParaRPr lang="en-US"/>
          </a:p>
        </p:txBody>
      </p:sp>
    </p:spTree>
    <p:extLst>
      <p:ext uri="{BB962C8B-B14F-4D97-AF65-F5344CB8AC3E}">
        <p14:creationId xmlns:p14="http://schemas.microsoft.com/office/powerpoint/2010/main" val="32570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get race/ethnicity on temp workers as a category, so we are looking at the occupational categories where temps are mainly employed</a:t>
            </a:r>
          </a:p>
        </p:txBody>
      </p:sp>
      <p:sp>
        <p:nvSpPr>
          <p:cNvPr id="4" name="Slide Number Placeholder 3"/>
          <p:cNvSpPr>
            <a:spLocks noGrp="1"/>
          </p:cNvSpPr>
          <p:nvPr>
            <p:ph type="sldNum" sz="quarter" idx="5"/>
          </p:nvPr>
        </p:nvSpPr>
        <p:spPr/>
        <p:txBody>
          <a:bodyPr/>
          <a:lstStyle/>
          <a:p>
            <a:fld id="{FCFDF244-9769-4A4F-8A52-7801F8D12EA0}" type="slidenum">
              <a:rPr lang="en-US" smtClean="0"/>
              <a:t>9</a:t>
            </a:fld>
            <a:endParaRPr lang="en-US"/>
          </a:p>
        </p:txBody>
      </p:sp>
    </p:spTree>
    <p:extLst>
      <p:ext uri="{BB962C8B-B14F-4D97-AF65-F5344CB8AC3E}">
        <p14:creationId xmlns:p14="http://schemas.microsoft.com/office/powerpoint/2010/main" val="100420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DF244-9769-4A4F-8A52-7801F8D12EA0}" type="slidenum">
              <a:rPr lang="en-US" smtClean="0"/>
              <a:t>10</a:t>
            </a:fld>
            <a:endParaRPr lang="en-US"/>
          </a:p>
        </p:txBody>
      </p:sp>
    </p:spTree>
    <p:extLst>
      <p:ext uri="{BB962C8B-B14F-4D97-AF65-F5344CB8AC3E}">
        <p14:creationId xmlns:p14="http://schemas.microsoft.com/office/powerpoint/2010/main" val="195951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responsibility of providing safety training for temp workers.  Temporary work is done at an array of work settings, from low to high hazard sectors. Temp companies often place workers at places across the hazard spectrum. If a worker is placed at a particular machine, it is unlikely that the temp company would be qualified to train the worker. Moreover, there are aspects of safety – safety culture, safety climate, particular regulations, specific protocols—that could not be covered by the temp/loaning employer. At the most basic consideration, training is done “on the clock” and the cost may not feel worth it to either party given that temp workers are, by definition, to be placed at a job for a short time.</a:t>
            </a:r>
          </a:p>
          <a:p>
            <a:endParaRPr lang="en-US" dirty="0"/>
          </a:p>
        </p:txBody>
      </p:sp>
      <p:sp>
        <p:nvSpPr>
          <p:cNvPr id="4" name="Slide Number Placeholder 3"/>
          <p:cNvSpPr>
            <a:spLocks noGrp="1"/>
          </p:cNvSpPr>
          <p:nvPr>
            <p:ph type="sldNum" sz="quarter" idx="10"/>
          </p:nvPr>
        </p:nvSpPr>
        <p:spPr/>
        <p:txBody>
          <a:bodyPr/>
          <a:lstStyle/>
          <a:p>
            <a:fld id="{FCFDF244-9769-4A4F-8A52-7801F8D12EA0}" type="slidenum">
              <a:rPr lang="en-US" smtClean="0"/>
              <a:t>18</a:t>
            </a:fld>
            <a:endParaRPr lang="en-US"/>
          </a:p>
        </p:txBody>
      </p:sp>
    </p:spTree>
    <p:extLst>
      <p:ext uri="{BB962C8B-B14F-4D97-AF65-F5344CB8AC3E}">
        <p14:creationId xmlns:p14="http://schemas.microsoft.com/office/powerpoint/2010/main" val="302834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 ongoing effort to improve enforcement of temp workers’ rights through development of the Temporary Staffing Agency Seal of Approval Program. The goals are to: 1) increase compliance among temporary staffing agencies; 2) provide incentives for temporary staffing agencies to seek out the Seal of Approval; 3) build IDOL’s capacity to implement this program though community partnerships; 4) stop or decrease public subsidies to non-complying temporary staffing agencies. The voluntary Seal of Approval Program could be housed in the Illinois Department of Labor and have penalties that are associated with the Temporary and Day Laborer Services Act.  In Chicago, the new Office of labor Standards could enforce this.</a:t>
            </a:r>
          </a:p>
          <a:p>
            <a:endParaRPr lang="en-US" dirty="0"/>
          </a:p>
        </p:txBody>
      </p:sp>
      <p:sp>
        <p:nvSpPr>
          <p:cNvPr id="4" name="Slide Number Placeholder 3"/>
          <p:cNvSpPr>
            <a:spLocks noGrp="1"/>
          </p:cNvSpPr>
          <p:nvPr>
            <p:ph type="sldNum" sz="quarter" idx="10"/>
          </p:nvPr>
        </p:nvSpPr>
        <p:spPr/>
        <p:txBody>
          <a:bodyPr/>
          <a:lstStyle/>
          <a:p>
            <a:fld id="{FCFDF244-9769-4A4F-8A52-7801F8D12EA0}" type="slidenum">
              <a:rPr lang="en-US" smtClean="0"/>
              <a:t>22</a:t>
            </a:fld>
            <a:endParaRPr lang="en-US"/>
          </a:p>
        </p:txBody>
      </p:sp>
    </p:spTree>
    <p:extLst>
      <p:ext uri="{BB962C8B-B14F-4D97-AF65-F5344CB8AC3E}">
        <p14:creationId xmlns:p14="http://schemas.microsoft.com/office/powerpoint/2010/main" val="1808644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FE3EE1A-FE2A-D841-84E7-BEC666CBB2FF}"/>
              </a:ext>
            </a:extLst>
          </p:cNvPr>
          <p:cNvSpPr>
            <a:spLocks noGrp="1"/>
          </p:cNvSpPr>
          <p:nvPr>
            <p:ph type="pic" sz="quarter" idx="12"/>
          </p:nvPr>
        </p:nvSpPr>
        <p:spPr>
          <a:xfrm>
            <a:off x="-803275" y="0"/>
            <a:ext cx="6248908" cy="687462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6858000"/>
              <a:gd name="connsiteY0" fmla="*/ 0 h 6858000"/>
              <a:gd name="connsiteX1" fmla="*/ 4862945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4862945"/>
              <a:gd name="connsiteY0" fmla="*/ 0 h 6874625"/>
              <a:gd name="connsiteX1" fmla="*/ 4862945 w 4862945"/>
              <a:gd name="connsiteY1" fmla="*/ 0 h 6874625"/>
              <a:gd name="connsiteX2" fmla="*/ 4846320 w 4862945"/>
              <a:gd name="connsiteY2" fmla="*/ 6874625 h 6874625"/>
              <a:gd name="connsiteX3" fmla="*/ 0 w 4862945"/>
              <a:gd name="connsiteY3" fmla="*/ 6858000 h 6874625"/>
              <a:gd name="connsiteX4" fmla="*/ 0 w 4862945"/>
              <a:gd name="connsiteY4" fmla="*/ 0 h 6874625"/>
              <a:gd name="connsiteX0" fmla="*/ 0 w 6130182"/>
              <a:gd name="connsiteY0" fmla="*/ 0 h 6874625"/>
              <a:gd name="connsiteX1" fmla="*/ 4862945 w 6130182"/>
              <a:gd name="connsiteY1" fmla="*/ 0 h 6874625"/>
              <a:gd name="connsiteX2" fmla="*/ 4846320 w 6130182"/>
              <a:gd name="connsiteY2" fmla="*/ 6874625 h 6874625"/>
              <a:gd name="connsiteX3" fmla="*/ 0 w 6130182"/>
              <a:gd name="connsiteY3" fmla="*/ 6858000 h 6874625"/>
              <a:gd name="connsiteX4" fmla="*/ 0 w 6130182"/>
              <a:gd name="connsiteY4" fmla="*/ 0 h 6874625"/>
              <a:gd name="connsiteX0" fmla="*/ 0 w 6248908"/>
              <a:gd name="connsiteY0" fmla="*/ 0 h 6874625"/>
              <a:gd name="connsiteX1" fmla="*/ 4862945 w 6248908"/>
              <a:gd name="connsiteY1" fmla="*/ 0 h 6874625"/>
              <a:gd name="connsiteX2" fmla="*/ 4846320 w 6248908"/>
              <a:gd name="connsiteY2" fmla="*/ 6874625 h 6874625"/>
              <a:gd name="connsiteX3" fmla="*/ 0 w 6248908"/>
              <a:gd name="connsiteY3" fmla="*/ 6858000 h 6874625"/>
              <a:gd name="connsiteX4" fmla="*/ 0 w 6248908"/>
              <a:gd name="connsiteY4" fmla="*/ 0 h 68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908" h="6874625">
                <a:moveTo>
                  <a:pt x="0" y="0"/>
                </a:moveTo>
                <a:lnTo>
                  <a:pt x="4862945" y="0"/>
                </a:lnTo>
                <a:cubicBezTo>
                  <a:pt x="5356167" y="479368"/>
                  <a:pt x="7728066" y="3552305"/>
                  <a:pt x="4846320" y="6874625"/>
                </a:cubicBezTo>
                <a:lnTo>
                  <a:pt x="0" y="6858000"/>
                </a:lnTo>
                <a:lnTo>
                  <a:pt x="0" y="0"/>
                </a:lnTo>
                <a:close/>
              </a:path>
            </a:pathLst>
          </a:custGeom>
          <a:pattFill prst="pct20">
            <a:fgClr>
              <a:schemeClr val="accent1"/>
            </a:fgClr>
            <a:bgClr>
              <a:schemeClr val="bg1"/>
            </a:bgClr>
          </a:pattFill>
        </p:spPr>
        <p:txBody>
          <a:bodyPr/>
          <a:lstStyle/>
          <a:p>
            <a:endParaRPr lang="en-US" dirty="0"/>
          </a:p>
        </p:txBody>
      </p:sp>
      <p:sp>
        <p:nvSpPr>
          <p:cNvPr id="5" name="Title 1">
            <a:extLst>
              <a:ext uri="{FF2B5EF4-FFF2-40B4-BE49-F238E27FC236}">
                <a16:creationId xmlns:a16="http://schemas.microsoft.com/office/drawing/2014/main" id="{BC3BE6E7-8A11-8F4B-B8D2-E622A7A18957}"/>
              </a:ext>
            </a:extLst>
          </p:cNvPr>
          <p:cNvSpPr>
            <a:spLocks noGrp="1"/>
          </p:cNvSpPr>
          <p:nvPr>
            <p:ph type="ctrTitle" hasCustomPrompt="1"/>
          </p:nvPr>
        </p:nvSpPr>
        <p:spPr>
          <a:xfrm>
            <a:off x="6105008" y="2205037"/>
            <a:ext cx="4920343" cy="1655763"/>
          </a:xfrm>
          <a:prstGeom prst="rect">
            <a:avLst/>
          </a:prstGeom>
        </p:spPr>
        <p:txBody>
          <a:bodyPr lIns="0" tIns="0" rIns="0" bIns="0" anchor="t">
            <a:normAutofit/>
          </a:bodyPr>
          <a:lstStyle>
            <a:lvl1pPr algn="l">
              <a:defRPr sz="3600" b="1">
                <a:solidFill>
                  <a:srgbClr val="001E62"/>
                </a:solidFill>
                <a:latin typeface="Arial" panose="020B0604020202020204" pitchFamily="34" charset="0"/>
                <a:cs typeface="Arial" panose="020B0604020202020204" pitchFamily="34" charset="0"/>
              </a:defRPr>
            </a:lvl1pPr>
          </a:lstStyle>
          <a:p>
            <a:r>
              <a:rPr lang="en-US" dirty="0"/>
              <a:t>Your presentation title goes here</a:t>
            </a:r>
            <a:br>
              <a:rPr lang="en-US" dirty="0"/>
            </a:br>
            <a:r>
              <a:rPr lang="en-US" dirty="0"/>
              <a:t/>
            </a:r>
            <a:br>
              <a:rPr lang="en-US" dirty="0"/>
            </a:br>
            <a:endParaRPr lang="en-US" dirty="0"/>
          </a:p>
        </p:txBody>
      </p:sp>
      <p:sp>
        <p:nvSpPr>
          <p:cNvPr id="6" name="Subtitle 2">
            <a:extLst>
              <a:ext uri="{FF2B5EF4-FFF2-40B4-BE49-F238E27FC236}">
                <a16:creationId xmlns:a16="http://schemas.microsoft.com/office/drawing/2014/main" id="{07644AD0-57F7-094F-A3A4-D5E46E4E56D5}"/>
              </a:ext>
            </a:extLst>
          </p:cNvPr>
          <p:cNvSpPr>
            <a:spLocks noGrp="1"/>
          </p:cNvSpPr>
          <p:nvPr>
            <p:ph type="subTitle" idx="1" hasCustomPrompt="1"/>
          </p:nvPr>
        </p:nvSpPr>
        <p:spPr>
          <a:xfrm>
            <a:off x="6105008" y="4099548"/>
            <a:ext cx="4920344" cy="607572"/>
          </a:xfrm>
          <a:prstGeom prst="rect">
            <a:avLst/>
          </a:prstGeo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D9F05423-983C-0F42-AD62-09CC5937E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300680"/>
            <a:ext cx="3152330" cy="607572"/>
          </a:xfrm>
          <a:prstGeom prst="rect">
            <a:avLst/>
          </a:prstGeom>
        </p:spPr>
      </p:pic>
      <p:sp>
        <p:nvSpPr>
          <p:cNvPr id="8" name="Text Placeholder 9">
            <a:extLst>
              <a:ext uri="{FF2B5EF4-FFF2-40B4-BE49-F238E27FC236}">
                <a16:creationId xmlns:a16="http://schemas.microsoft.com/office/drawing/2014/main" id="{1B81A75D-6185-754B-94A9-530861CEF5ED}"/>
              </a:ext>
            </a:extLst>
          </p:cNvPr>
          <p:cNvSpPr>
            <a:spLocks noGrp="1"/>
          </p:cNvSpPr>
          <p:nvPr>
            <p:ph type="body" sz="quarter" idx="11" hasCustomPrompt="1"/>
          </p:nvPr>
        </p:nvSpPr>
        <p:spPr>
          <a:xfrm>
            <a:off x="6105008" y="1611477"/>
            <a:ext cx="2902358" cy="295275"/>
          </a:xfrm>
          <a:prstGeom prst="rect">
            <a:avLst/>
          </a:prstGeom>
        </p:spPr>
        <p:txBody>
          <a:bodyPr lIns="0" tIns="0" rIns="0" bIns="0"/>
          <a:lstStyle>
            <a:lvl1pPr marL="0" indent="0">
              <a:buFontTx/>
              <a:buNone/>
              <a:defRPr sz="1400" b="1" cap="all" spc="400" baseline="0">
                <a:solidFill>
                  <a:srgbClr val="D50032"/>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9" name="Picture 8">
            <a:extLst>
              <a:ext uri="{FF2B5EF4-FFF2-40B4-BE49-F238E27FC236}">
                <a16:creationId xmlns:a16="http://schemas.microsoft.com/office/drawing/2014/main" id="{CFA93E4F-6F26-3F4A-B98C-D14E3F97D5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00680"/>
            <a:ext cx="3152330" cy="607572"/>
          </a:xfrm>
          <a:prstGeom prst="rect">
            <a:avLst/>
          </a:prstGeom>
        </p:spPr>
      </p:pic>
      <p:sp>
        <p:nvSpPr>
          <p:cNvPr id="20" name="TextBox 19">
            <a:extLst>
              <a:ext uri="{FF2B5EF4-FFF2-40B4-BE49-F238E27FC236}">
                <a16:creationId xmlns:a16="http://schemas.microsoft.com/office/drawing/2014/main" id="{A766D111-EABD-934E-9606-C1FAEE903FAC}"/>
              </a:ext>
            </a:extLst>
          </p:cNvPr>
          <p:cNvSpPr txBox="1"/>
          <p:nvPr userDrawn="1"/>
        </p:nvSpPr>
        <p:spPr>
          <a:xfrm>
            <a:off x="2514600" y="-444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8411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09CDF7-6D7C-E843-B704-0D26734AE6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5897" r="80192"/>
          <a:stretch/>
        </p:blipFill>
        <p:spPr>
          <a:xfrm>
            <a:off x="9097108" y="3791960"/>
            <a:ext cx="2414954" cy="2338753"/>
          </a:xfrm>
          <a:prstGeom prst="rect">
            <a:avLst/>
          </a:prstGeom>
        </p:spPr>
      </p:pic>
      <p:sp>
        <p:nvSpPr>
          <p:cNvPr id="9" name="Picture Placeholder 8">
            <a:extLst>
              <a:ext uri="{FF2B5EF4-FFF2-40B4-BE49-F238E27FC236}">
                <a16:creationId xmlns:a16="http://schemas.microsoft.com/office/drawing/2014/main" id="{821B9663-D2FB-0A47-B820-68385720A808}"/>
              </a:ext>
            </a:extLst>
          </p:cNvPr>
          <p:cNvSpPr>
            <a:spLocks noGrp="1"/>
          </p:cNvSpPr>
          <p:nvPr>
            <p:ph type="pic" sz="quarter" idx="10"/>
          </p:nvPr>
        </p:nvSpPr>
        <p:spPr>
          <a:xfrm>
            <a:off x="6362702" y="1437125"/>
            <a:ext cx="4679887" cy="4218683"/>
          </a:xfrm>
          <a:prstGeom prst="rect">
            <a:avLst/>
          </a:prstGeom>
          <a:pattFill prst="pct20">
            <a:fgClr>
              <a:srgbClr val="D50032"/>
            </a:fgClr>
            <a:bgClr>
              <a:schemeClr val="bg1"/>
            </a:bgClr>
          </a:pattFill>
        </p:spPr>
        <p:txBody>
          <a:bodyPr/>
          <a:lstStyle/>
          <a:p>
            <a:r>
              <a:rPr lang="en-US" dirty="0"/>
              <a:t>Click icon to add picture</a:t>
            </a:r>
          </a:p>
        </p:txBody>
      </p:sp>
      <p:sp>
        <p:nvSpPr>
          <p:cNvPr id="10" name="Title Placeholder 1">
            <a:extLst>
              <a:ext uri="{FF2B5EF4-FFF2-40B4-BE49-F238E27FC236}">
                <a16:creationId xmlns:a16="http://schemas.microsoft.com/office/drawing/2014/main" id="{2CF2F6AE-C3BD-8C44-BCE8-28FA6E40252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DA79375B-0A10-644E-AB71-8BC27B044BBA}"/>
              </a:ext>
            </a:extLst>
          </p:cNvPr>
          <p:cNvSpPr>
            <a:spLocks noGrp="1"/>
          </p:cNvSpPr>
          <p:nvPr>
            <p:ph idx="1"/>
          </p:nvPr>
        </p:nvSpPr>
        <p:spPr>
          <a:xfrm>
            <a:off x="571500" y="1437126"/>
            <a:ext cx="55245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051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D96AAD-EBAE-3C45-9A74-FE321ADD86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776" t="88158" r="80191" b="1"/>
          <a:stretch/>
        </p:blipFill>
        <p:spPr>
          <a:xfrm rot="5400000">
            <a:off x="11507447" y="2192742"/>
            <a:ext cx="613620" cy="812045"/>
          </a:xfrm>
          <a:prstGeom prst="rect">
            <a:avLst/>
          </a:prstGeom>
        </p:spPr>
      </p:pic>
      <p:pic>
        <p:nvPicPr>
          <p:cNvPr id="7" name="Picture 6">
            <a:extLst>
              <a:ext uri="{FF2B5EF4-FFF2-40B4-BE49-F238E27FC236}">
                <a16:creationId xmlns:a16="http://schemas.microsoft.com/office/drawing/2014/main" id="{811B2469-2EB4-F84E-A129-5FBD41497F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776" t="88158" r="80191" b="1"/>
          <a:stretch/>
        </p:blipFill>
        <p:spPr>
          <a:xfrm rot="5400000">
            <a:off x="117451" y="2192743"/>
            <a:ext cx="613620" cy="812045"/>
          </a:xfrm>
          <a:prstGeom prst="rect">
            <a:avLst/>
          </a:prstGeom>
        </p:spPr>
      </p:pic>
      <p:sp>
        <p:nvSpPr>
          <p:cNvPr id="8" name="Title 1">
            <a:extLst>
              <a:ext uri="{FF2B5EF4-FFF2-40B4-BE49-F238E27FC236}">
                <a16:creationId xmlns:a16="http://schemas.microsoft.com/office/drawing/2014/main" id="{E3063953-EAE8-4743-B6C7-C20C322B3AD4}"/>
              </a:ext>
            </a:extLst>
          </p:cNvPr>
          <p:cNvSpPr>
            <a:spLocks noGrp="1"/>
          </p:cNvSpPr>
          <p:nvPr>
            <p:ph type="title" hasCustomPrompt="1"/>
          </p:nvPr>
        </p:nvSpPr>
        <p:spPr>
          <a:xfrm>
            <a:off x="588579" y="430105"/>
            <a:ext cx="11035861" cy="766989"/>
          </a:xfrm>
          <a:prstGeom prst="rect">
            <a:avLst/>
          </a:prstGeom>
        </p:spPr>
        <p:txBody>
          <a:bodyPr lIns="0" tIns="0" rIns="0" bIns="0" anchor="t"/>
          <a:lstStyle>
            <a:lvl1pPr algn="ctr">
              <a:defRPr/>
            </a:lvl1pPr>
          </a:lstStyle>
          <a:p>
            <a:r>
              <a:rPr lang="en-US" dirty="0"/>
              <a:t>Slide Title</a:t>
            </a:r>
          </a:p>
        </p:txBody>
      </p:sp>
      <p:sp>
        <p:nvSpPr>
          <p:cNvPr id="14" name="Text Placeholder 13">
            <a:extLst>
              <a:ext uri="{FF2B5EF4-FFF2-40B4-BE49-F238E27FC236}">
                <a16:creationId xmlns:a16="http://schemas.microsoft.com/office/drawing/2014/main" id="{4CA3B2DB-E136-9F42-8824-29B39C9C739D}"/>
              </a:ext>
            </a:extLst>
          </p:cNvPr>
          <p:cNvSpPr>
            <a:spLocks noGrp="1"/>
          </p:cNvSpPr>
          <p:nvPr>
            <p:ph type="body" sz="quarter" idx="14" hasCustomPrompt="1"/>
          </p:nvPr>
        </p:nvSpPr>
        <p:spPr>
          <a:xfrm>
            <a:off x="4793939" y="4108974"/>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7" name="Text Placeholder 13">
            <a:extLst>
              <a:ext uri="{FF2B5EF4-FFF2-40B4-BE49-F238E27FC236}">
                <a16:creationId xmlns:a16="http://schemas.microsoft.com/office/drawing/2014/main" id="{17F8106A-D2FC-2D47-99D6-D88B0EE4E5A6}"/>
              </a:ext>
            </a:extLst>
          </p:cNvPr>
          <p:cNvSpPr>
            <a:spLocks noGrp="1"/>
          </p:cNvSpPr>
          <p:nvPr>
            <p:ph type="body" sz="quarter" idx="16" hasCustomPrompt="1"/>
          </p:nvPr>
        </p:nvSpPr>
        <p:spPr>
          <a:xfrm>
            <a:off x="1108022" y="4108974"/>
            <a:ext cx="2606040" cy="438150"/>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latin typeface="Arial" panose="020B0604020202020204" pitchFamily="34" charset="0"/>
                <a:cs typeface="Arial" panose="020B0604020202020204" pitchFamily="34" charset="0"/>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9" name="Text Placeholder 13">
            <a:extLst>
              <a:ext uri="{FF2B5EF4-FFF2-40B4-BE49-F238E27FC236}">
                <a16:creationId xmlns:a16="http://schemas.microsoft.com/office/drawing/2014/main" id="{AB39890F-DEC5-6E46-8FE0-5701F842F9B2}"/>
              </a:ext>
            </a:extLst>
          </p:cNvPr>
          <p:cNvSpPr>
            <a:spLocks noGrp="1"/>
          </p:cNvSpPr>
          <p:nvPr>
            <p:ph type="body" sz="quarter" idx="18" hasCustomPrompt="1"/>
          </p:nvPr>
        </p:nvSpPr>
        <p:spPr>
          <a:xfrm>
            <a:off x="8455986" y="4110559"/>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20" name="Picture Placeholder 4">
            <a:extLst>
              <a:ext uri="{FF2B5EF4-FFF2-40B4-BE49-F238E27FC236}">
                <a16:creationId xmlns:a16="http://schemas.microsoft.com/office/drawing/2014/main" id="{0DA7729A-D4ED-284D-9571-BE3BCD72FD3E}"/>
              </a:ext>
            </a:extLst>
          </p:cNvPr>
          <p:cNvSpPr>
            <a:spLocks noGrp="1"/>
          </p:cNvSpPr>
          <p:nvPr>
            <p:ph type="pic" sz="quarter" idx="11" hasCustomPrompt="1"/>
          </p:nvPr>
        </p:nvSpPr>
        <p:spPr>
          <a:xfrm>
            <a:off x="1096145"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1" name="Picture Placeholder 4">
            <a:extLst>
              <a:ext uri="{FF2B5EF4-FFF2-40B4-BE49-F238E27FC236}">
                <a16:creationId xmlns:a16="http://schemas.microsoft.com/office/drawing/2014/main" id="{AC3DB5E5-FC54-CA41-88A0-0AA6CAECA36F}"/>
              </a:ext>
            </a:extLst>
          </p:cNvPr>
          <p:cNvSpPr>
            <a:spLocks noGrp="1"/>
          </p:cNvSpPr>
          <p:nvPr>
            <p:ph type="pic" sz="quarter" idx="19" hasCustomPrompt="1"/>
          </p:nvPr>
        </p:nvSpPr>
        <p:spPr>
          <a:xfrm>
            <a:off x="8468093"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2" name="Picture Placeholder 4">
            <a:extLst>
              <a:ext uri="{FF2B5EF4-FFF2-40B4-BE49-F238E27FC236}">
                <a16:creationId xmlns:a16="http://schemas.microsoft.com/office/drawing/2014/main" id="{8731F2BB-6641-754F-8594-AC40F886ED3F}"/>
              </a:ext>
            </a:extLst>
          </p:cNvPr>
          <p:cNvSpPr>
            <a:spLocks noGrp="1"/>
          </p:cNvSpPr>
          <p:nvPr>
            <p:ph type="pic" sz="quarter" idx="20" hasCustomPrompt="1"/>
          </p:nvPr>
        </p:nvSpPr>
        <p:spPr>
          <a:xfrm>
            <a:off x="4782062"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pic>
        <p:nvPicPr>
          <p:cNvPr id="15" name="Picture 14">
            <a:extLst>
              <a:ext uri="{FF2B5EF4-FFF2-40B4-BE49-F238E27FC236}">
                <a16:creationId xmlns:a16="http://schemas.microsoft.com/office/drawing/2014/main" id="{3249B61A-EC0D-074E-9EC9-5BF7523BC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776" t="88158" r="80191" b="1"/>
          <a:stretch/>
        </p:blipFill>
        <p:spPr>
          <a:xfrm rot="5400000">
            <a:off x="11507447" y="2192742"/>
            <a:ext cx="613620" cy="812045"/>
          </a:xfrm>
          <a:prstGeom prst="rect">
            <a:avLst/>
          </a:prstGeom>
        </p:spPr>
      </p:pic>
      <p:pic>
        <p:nvPicPr>
          <p:cNvPr id="23" name="Picture 22">
            <a:extLst>
              <a:ext uri="{FF2B5EF4-FFF2-40B4-BE49-F238E27FC236}">
                <a16:creationId xmlns:a16="http://schemas.microsoft.com/office/drawing/2014/main" id="{8C460373-17B6-0F45-9FB4-204627AF6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776" t="88158" r="80191" b="1"/>
          <a:stretch/>
        </p:blipFill>
        <p:spPr>
          <a:xfrm rot="5400000">
            <a:off x="117451" y="2192743"/>
            <a:ext cx="613620" cy="812045"/>
          </a:xfrm>
          <a:prstGeom prst="rect">
            <a:avLst/>
          </a:prstGeom>
        </p:spPr>
      </p:pic>
      <p:sp>
        <p:nvSpPr>
          <p:cNvPr id="16" name="Text Placeholder 2">
            <a:extLst>
              <a:ext uri="{FF2B5EF4-FFF2-40B4-BE49-F238E27FC236}">
                <a16:creationId xmlns:a16="http://schemas.microsoft.com/office/drawing/2014/main" id="{84F077F0-1EB9-41EE-B833-8F206EC8E4A4}"/>
              </a:ext>
            </a:extLst>
          </p:cNvPr>
          <p:cNvSpPr>
            <a:spLocks noGrp="1"/>
          </p:cNvSpPr>
          <p:nvPr>
            <p:ph idx="23"/>
          </p:nvPr>
        </p:nvSpPr>
        <p:spPr>
          <a:xfrm>
            <a:off x="1108022" y="475297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C5260005-AD22-406B-97C9-E25EF40AC680}"/>
              </a:ext>
            </a:extLst>
          </p:cNvPr>
          <p:cNvSpPr>
            <a:spLocks noGrp="1"/>
          </p:cNvSpPr>
          <p:nvPr>
            <p:ph idx="24"/>
          </p:nvPr>
        </p:nvSpPr>
        <p:spPr>
          <a:xfrm>
            <a:off x="47939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595388C9-3CDC-45C8-84A7-DF524839F76F}"/>
              </a:ext>
            </a:extLst>
          </p:cNvPr>
          <p:cNvSpPr>
            <a:spLocks noGrp="1"/>
          </p:cNvSpPr>
          <p:nvPr>
            <p:ph idx="25"/>
          </p:nvPr>
        </p:nvSpPr>
        <p:spPr>
          <a:xfrm>
            <a:off x="84620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53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9D45DC-DD11-2B43-BCCA-0080D714F989}"/>
              </a:ext>
            </a:extLst>
          </p:cNvPr>
          <p:cNvSpPr>
            <a:spLocks noGrp="1"/>
          </p:cNvSpPr>
          <p:nvPr>
            <p:ph type="pic" sz="quarter" idx="14" hasCustomPrompt="1"/>
          </p:nvPr>
        </p:nvSpPr>
        <p:spPr>
          <a:xfrm>
            <a:off x="6096000" y="1437126"/>
            <a:ext cx="5524500" cy="4050861"/>
          </a:xfrm>
          <a:prstGeom prst="rect">
            <a:avLst/>
          </a:prstGeom>
          <a:pattFill prst="pct20">
            <a:fgClr>
              <a:schemeClr val="accent1"/>
            </a:fgClr>
            <a:bgClr>
              <a:schemeClr val="bg1"/>
            </a:bgClr>
          </a:pattFill>
        </p:spPr>
        <p:txBody>
          <a:bodyPr/>
          <a:lstStyle/>
          <a:p>
            <a:r>
              <a:rPr lang="en-US" dirty="0"/>
              <a:t>Click to add picture</a:t>
            </a:r>
          </a:p>
        </p:txBody>
      </p:sp>
      <p:sp>
        <p:nvSpPr>
          <p:cNvPr id="12" name="Title Placeholder 1">
            <a:extLst>
              <a:ext uri="{FF2B5EF4-FFF2-40B4-BE49-F238E27FC236}">
                <a16:creationId xmlns:a16="http://schemas.microsoft.com/office/drawing/2014/main" id="{24BA1853-F735-F64E-807B-D2D79E7947EF}"/>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3" name="Text Placeholder 2">
            <a:extLst>
              <a:ext uri="{FF2B5EF4-FFF2-40B4-BE49-F238E27FC236}">
                <a16:creationId xmlns:a16="http://schemas.microsoft.com/office/drawing/2014/main" id="{C9E570CE-B5C1-B148-9C81-45F1379592DF}"/>
              </a:ext>
            </a:extLst>
          </p:cNvPr>
          <p:cNvSpPr>
            <a:spLocks noGrp="1"/>
          </p:cNvSpPr>
          <p:nvPr>
            <p:ph idx="1"/>
          </p:nvPr>
        </p:nvSpPr>
        <p:spPr>
          <a:xfrm>
            <a:off x="571500" y="1437126"/>
            <a:ext cx="50546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0168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54390B8-F5A6-DC4C-95B7-DC0760C0D9E3}"/>
              </a:ext>
            </a:extLst>
          </p:cNvPr>
          <p:cNvSpPr>
            <a:spLocks noGrp="1"/>
          </p:cNvSpPr>
          <p:nvPr>
            <p:ph type="pic" sz="quarter" idx="13"/>
          </p:nvPr>
        </p:nvSpPr>
        <p:spPr>
          <a:xfrm>
            <a:off x="7727950" y="427475"/>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13" name="Picture Placeholder 11">
            <a:extLst>
              <a:ext uri="{FF2B5EF4-FFF2-40B4-BE49-F238E27FC236}">
                <a16:creationId xmlns:a16="http://schemas.microsoft.com/office/drawing/2014/main" id="{B8FF2F8D-D4EF-6049-A031-899F44F0E30A}"/>
              </a:ext>
            </a:extLst>
          </p:cNvPr>
          <p:cNvSpPr>
            <a:spLocks noGrp="1"/>
          </p:cNvSpPr>
          <p:nvPr>
            <p:ph type="pic" sz="quarter" idx="14"/>
          </p:nvPr>
        </p:nvSpPr>
        <p:spPr>
          <a:xfrm>
            <a:off x="7727950" y="3293224"/>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3" name="Title 2">
            <a:extLst>
              <a:ext uri="{FF2B5EF4-FFF2-40B4-BE49-F238E27FC236}">
                <a16:creationId xmlns:a16="http://schemas.microsoft.com/office/drawing/2014/main" id="{69A2A977-0915-D942-8D9B-557EB78D8118}"/>
              </a:ext>
            </a:extLst>
          </p:cNvPr>
          <p:cNvSpPr>
            <a:spLocks noGrp="1"/>
          </p:cNvSpPr>
          <p:nvPr>
            <p:ph type="title" hasCustomPrompt="1"/>
          </p:nvPr>
        </p:nvSpPr>
        <p:spPr>
          <a:xfrm>
            <a:off x="571499" y="427475"/>
            <a:ext cx="6642100" cy="811005"/>
          </a:xfrm>
          <a:prstGeom prst="rect">
            <a:avLst/>
          </a:prstGeom>
        </p:spPr>
        <p:txBody>
          <a:bodyPr/>
          <a:lstStyle/>
          <a:p>
            <a:r>
              <a:rPr lang="en-US" dirty="0"/>
              <a:t>Slide Title</a:t>
            </a:r>
          </a:p>
        </p:txBody>
      </p:sp>
      <p:sp>
        <p:nvSpPr>
          <p:cNvPr id="16" name="Text Placeholder 2">
            <a:extLst>
              <a:ext uri="{FF2B5EF4-FFF2-40B4-BE49-F238E27FC236}">
                <a16:creationId xmlns:a16="http://schemas.microsoft.com/office/drawing/2014/main" id="{0EF65F6D-A292-1047-808C-B11F4A287E9E}"/>
              </a:ext>
            </a:extLst>
          </p:cNvPr>
          <p:cNvSpPr>
            <a:spLocks noGrp="1"/>
          </p:cNvSpPr>
          <p:nvPr>
            <p:ph idx="1"/>
          </p:nvPr>
        </p:nvSpPr>
        <p:spPr>
          <a:xfrm>
            <a:off x="571500" y="1437126"/>
            <a:ext cx="66421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4750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AF2651-3E17-AA4E-9587-82202DB57AD4}"/>
              </a:ext>
            </a:extLst>
          </p:cNvPr>
          <p:cNvSpPr>
            <a:spLocks noGrp="1"/>
          </p:cNvSpPr>
          <p:nvPr>
            <p:ph type="pic" sz="quarter" idx="13"/>
          </p:nvPr>
        </p:nvSpPr>
        <p:spPr>
          <a:xfrm>
            <a:off x="571500" y="1196599"/>
            <a:ext cx="11049000" cy="3157474"/>
          </a:xfrm>
          <a:prstGeom prst="rect">
            <a:avLst/>
          </a:prstGeom>
          <a:pattFill prst="pct20">
            <a:fgClr>
              <a:srgbClr val="D50032"/>
            </a:fgClr>
            <a:bgClr>
              <a:schemeClr val="bg1"/>
            </a:bgClr>
          </a:pattFill>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2E70F768-77C3-C24C-A38F-BE1E1E8A4EF9}"/>
              </a:ext>
            </a:extLst>
          </p:cNvPr>
          <p:cNvSpPr>
            <a:spLocks noGrp="1"/>
          </p:cNvSpPr>
          <p:nvPr>
            <p:ph type="title" hasCustomPrompt="1"/>
          </p:nvPr>
        </p:nvSpPr>
        <p:spPr>
          <a:xfrm>
            <a:off x="571500" y="429610"/>
            <a:ext cx="5980129" cy="766989"/>
          </a:xfrm>
          <a:prstGeom prst="rect">
            <a:avLst/>
          </a:prstGeom>
        </p:spPr>
        <p:txBody>
          <a:bodyPr lIns="0" tIns="0" rIns="0" bIns="0" anchor="t"/>
          <a:lstStyle/>
          <a:p>
            <a:r>
              <a:rPr lang="en-US" dirty="0"/>
              <a:t>Slide Title</a:t>
            </a:r>
          </a:p>
        </p:txBody>
      </p:sp>
      <p:sp>
        <p:nvSpPr>
          <p:cNvPr id="5" name="Text Placeholder 2">
            <a:extLst>
              <a:ext uri="{FF2B5EF4-FFF2-40B4-BE49-F238E27FC236}">
                <a16:creationId xmlns:a16="http://schemas.microsoft.com/office/drawing/2014/main" id="{FF7A3074-C68E-4852-9FE5-6529090A523B}"/>
              </a:ext>
            </a:extLst>
          </p:cNvPr>
          <p:cNvSpPr>
            <a:spLocks noGrp="1"/>
          </p:cNvSpPr>
          <p:nvPr>
            <p:ph idx="14"/>
          </p:nvPr>
        </p:nvSpPr>
        <p:spPr>
          <a:xfrm>
            <a:off x="571500" y="4654550"/>
            <a:ext cx="6196944" cy="15557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318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85415-ECAB-7749-9438-98667466F0EE}"/>
              </a:ext>
            </a:extLst>
          </p:cNvPr>
          <p:cNvSpPr/>
          <p:nvPr/>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1E62"/>
              </a:solidFill>
              <a:latin typeface="Arial" panose="020B0604020202020204" pitchFamily="34" charset="0"/>
            </a:endParaRPr>
          </a:p>
        </p:txBody>
      </p:sp>
      <p:sp>
        <p:nvSpPr>
          <p:cNvPr id="10" name="Rectangle 9">
            <a:extLst>
              <a:ext uri="{FF2B5EF4-FFF2-40B4-BE49-F238E27FC236}">
                <a16:creationId xmlns:a16="http://schemas.microsoft.com/office/drawing/2014/main" id="{E05B460D-E86D-3A4C-92BA-4EDF763DFAFA}"/>
              </a:ext>
            </a:extLst>
          </p:cNvPr>
          <p:cNvSpPr/>
          <p:nvPr userDrawn="1"/>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753367FE-A03A-0D4B-8464-6EA90E8DA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162" t="77592" r="78736"/>
          <a:stretch/>
        </p:blipFill>
        <p:spPr>
          <a:xfrm rot="10800000">
            <a:off x="571500" y="-737549"/>
            <a:ext cx="500083" cy="1536790"/>
          </a:xfrm>
          <a:prstGeom prst="rect">
            <a:avLst/>
          </a:prstGeom>
        </p:spPr>
      </p:pic>
      <p:sp>
        <p:nvSpPr>
          <p:cNvPr id="11" name="Text Placeholder 14">
            <a:extLst>
              <a:ext uri="{FF2B5EF4-FFF2-40B4-BE49-F238E27FC236}">
                <a16:creationId xmlns:a16="http://schemas.microsoft.com/office/drawing/2014/main" id="{A239BCF8-7759-3A41-A514-3A4A72C6F9AF}"/>
              </a:ext>
            </a:extLst>
          </p:cNvPr>
          <p:cNvSpPr>
            <a:spLocks noGrp="1"/>
          </p:cNvSpPr>
          <p:nvPr>
            <p:ph type="body" sz="quarter" idx="15" hasCustomPrompt="1"/>
          </p:nvPr>
        </p:nvSpPr>
        <p:spPr>
          <a:xfrm>
            <a:off x="589420" y="3622452"/>
            <a:ext cx="3239719" cy="2706862"/>
          </a:xfrm>
          <a:prstGeom prst="rect">
            <a:avLst/>
          </a:prstGeom>
        </p:spPr>
        <p:txBody>
          <a:bodyPr/>
          <a:lstStyle>
            <a:lvl1pPr>
              <a:lnSpc>
                <a:spcPct val="100000"/>
              </a:lnSpc>
              <a:defRPr baseline="0">
                <a:solidFill>
                  <a:schemeClr val="bg1"/>
                </a:solidFill>
              </a:defRPr>
            </a:lvl1pPr>
          </a:lstStyle>
          <a:p>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con</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tetur</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al</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adipiscinge</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l </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sahanis</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nib</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u</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h</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eget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justo</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ne</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sed</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gravida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est</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asa</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0E3A340C-ED98-6C4F-A999-F28C9BE643E9}"/>
              </a:ext>
            </a:extLst>
          </p:cNvPr>
          <p:cNvSpPr>
            <a:spLocks noGrp="1"/>
          </p:cNvSpPr>
          <p:nvPr>
            <p:ph type="body" sz="quarter" idx="16" hasCustomPrompt="1"/>
          </p:nvPr>
        </p:nvSpPr>
        <p:spPr>
          <a:xfrm>
            <a:off x="571499" y="1222362"/>
            <a:ext cx="3257639" cy="461962"/>
          </a:xfrm>
          <a:prstGeom prst="rect">
            <a:avLst/>
          </a:prstGeom>
        </p:spPr>
        <p:txBody>
          <a:bodyPr>
            <a:normAutofit/>
          </a:bodyPr>
          <a:lstStyle>
            <a:lvl1pPr>
              <a:defRPr sz="1800" b="1" i="0" cap="all" spc="400" baseline="0">
                <a:solidFill>
                  <a:schemeClr val="bg1"/>
                </a:solidFill>
              </a:defRPr>
            </a:lvl1pPr>
          </a:lstStyle>
          <a:p>
            <a:r>
              <a:rPr lang="en-US" sz="2000" b="1" spc="300" dirty="0">
                <a:ln w="19050">
                  <a:noFill/>
                </a:ln>
                <a:solidFill>
                  <a:schemeClr val="bg1"/>
                </a:solidFill>
                <a:latin typeface="Arial" panose="020B0604020202020204" pitchFamily="34" charset="0"/>
                <a:cs typeface="Arial" panose="020B0604020202020204" pitchFamily="34" charset="0"/>
              </a:rPr>
              <a:t>SECTION HERE</a:t>
            </a:r>
          </a:p>
        </p:txBody>
      </p:sp>
      <p:sp>
        <p:nvSpPr>
          <p:cNvPr id="18" name="Text Placeholder 17">
            <a:extLst>
              <a:ext uri="{FF2B5EF4-FFF2-40B4-BE49-F238E27FC236}">
                <a16:creationId xmlns:a16="http://schemas.microsoft.com/office/drawing/2014/main" id="{4607F020-7CB7-FA45-8230-53C05BB43EA1}"/>
              </a:ext>
            </a:extLst>
          </p:cNvPr>
          <p:cNvSpPr>
            <a:spLocks noGrp="1"/>
          </p:cNvSpPr>
          <p:nvPr>
            <p:ph type="body" sz="quarter" idx="17" hasCustomPrompt="1"/>
          </p:nvPr>
        </p:nvSpPr>
        <p:spPr>
          <a:xfrm>
            <a:off x="571500" y="1866900"/>
            <a:ext cx="3225800" cy="1562100"/>
          </a:xfrm>
          <a:prstGeom prst="rect">
            <a:avLst/>
          </a:prstGeom>
        </p:spPr>
        <p:txBody>
          <a:bodyPr>
            <a:noAutofit/>
          </a:bodyPr>
          <a:lstStyle>
            <a:lvl1pPr>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Headline Goes Here and Here</a:t>
            </a:r>
          </a:p>
        </p:txBody>
      </p:sp>
      <p:pic>
        <p:nvPicPr>
          <p:cNvPr id="12" name="Picture 11">
            <a:extLst>
              <a:ext uri="{FF2B5EF4-FFF2-40B4-BE49-F238E27FC236}">
                <a16:creationId xmlns:a16="http://schemas.microsoft.com/office/drawing/2014/main" id="{A19D2A7B-D949-D84A-B563-9285D56DA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162" t="77592" r="78736"/>
          <a:stretch/>
        </p:blipFill>
        <p:spPr>
          <a:xfrm rot="10800000">
            <a:off x="571500" y="-737549"/>
            <a:ext cx="500083" cy="1536790"/>
          </a:xfrm>
          <a:prstGeom prst="rect">
            <a:avLst/>
          </a:prstGeom>
        </p:spPr>
      </p:pic>
      <p:sp>
        <p:nvSpPr>
          <p:cNvPr id="17" name="Content Placeholder 2">
            <a:extLst>
              <a:ext uri="{FF2B5EF4-FFF2-40B4-BE49-F238E27FC236}">
                <a16:creationId xmlns:a16="http://schemas.microsoft.com/office/drawing/2014/main" id="{A4D5C75C-330E-FF43-B40F-90030894A767}"/>
              </a:ext>
            </a:extLst>
          </p:cNvPr>
          <p:cNvSpPr>
            <a:spLocks noGrp="1"/>
          </p:cNvSpPr>
          <p:nvPr>
            <p:ph idx="18"/>
          </p:nvPr>
        </p:nvSpPr>
        <p:spPr>
          <a:xfrm>
            <a:off x="4805665" y="1222362"/>
            <a:ext cx="6796915" cy="4840508"/>
          </a:xfrm>
          <a:prstGeom prst="rect">
            <a:avLst/>
          </a:prstGeom>
        </p:spPr>
        <p:txBody>
          <a:bodyPr lIns="0" tIns="0" rIns="0" bIns="0"/>
          <a:lstStyle>
            <a:lvl1pPr>
              <a:defRPr sz="1600" b="1" cap="all" spc="300" baseline="0">
                <a:solidFill>
                  <a:schemeClr val="accent1"/>
                </a:solidFill>
              </a:defRPr>
            </a:lvl1pPr>
            <a:lvl2pPr marL="12700" indent="0">
              <a:buClr>
                <a:srgbClr val="001E62"/>
              </a:buClr>
              <a:buFontTx/>
              <a:buNone/>
              <a:tabLst/>
              <a:defRPr/>
            </a:lvl2pPr>
            <a:lvl3pPr marL="641350" indent="-171450">
              <a:buClr>
                <a:srgbClr val="001E62"/>
              </a:buClr>
              <a:buFont typeface="Arial" panose="020B0604020202020204" pitchFamily="34" charset="0"/>
              <a:buChar char="•"/>
              <a:tabLst/>
              <a:defRPr/>
            </a:lvl3pPr>
            <a:lvl4pPr marL="1485900" indent="-114300">
              <a:buClr>
                <a:srgbClr val="001E62"/>
              </a:buClr>
              <a:tabLst/>
              <a:defRPr sz="1200">
                <a:solidFill>
                  <a:schemeClr val="tx1"/>
                </a:solidFill>
              </a:defRPr>
            </a:lvl4pPr>
            <a:lvl5pPr marL="1952625" indent="-123825">
              <a:buClr>
                <a:srgbClr val="001E62"/>
              </a:buClr>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9" name="TextBox 18">
            <a:extLst>
              <a:ext uri="{FF2B5EF4-FFF2-40B4-BE49-F238E27FC236}">
                <a16:creationId xmlns:a16="http://schemas.microsoft.com/office/drawing/2014/main" id="{52DFFB21-BBD8-584B-AD40-5FF15F1975E2}"/>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bg1"/>
                </a:solidFill>
                <a:latin typeface="Arial" panose="020B0604020202020204" pitchFamily="34" charset="0"/>
                <a:cs typeface="Arial" panose="020B0604020202020204" pitchFamily="34" charset="0"/>
              </a:rPr>
              <a:t>‹#›</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7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040F-DDFD-4E49-B911-5258CAF2D3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 t="32936" r="-13" b="32936"/>
          <a:stretch/>
        </p:blipFill>
        <p:spPr>
          <a:xfrm>
            <a:off x="-1" y="2331188"/>
            <a:ext cx="12192000" cy="2184400"/>
          </a:xfrm>
          <a:prstGeom prst="rect">
            <a:avLst/>
          </a:prstGeom>
        </p:spPr>
      </p:pic>
      <p:sp>
        <p:nvSpPr>
          <p:cNvPr id="5" name="Rectangle 4">
            <a:extLst>
              <a:ext uri="{FF2B5EF4-FFF2-40B4-BE49-F238E27FC236}">
                <a16:creationId xmlns:a16="http://schemas.microsoft.com/office/drawing/2014/main" id="{048638E0-CDBC-DC4F-8BB3-C27A3270B4E9}"/>
              </a:ext>
            </a:extLst>
          </p:cNvPr>
          <p:cNvSpPr/>
          <p:nvPr userDrawn="1"/>
        </p:nvSpPr>
        <p:spPr>
          <a:xfrm>
            <a:off x="-1" y="2331188"/>
            <a:ext cx="12192000" cy="21844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8" y="3156054"/>
            <a:ext cx="11035861" cy="766989"/>
          </a:xfrm>
          <a:prstGeom prst="rect">
            <a:avLst/>
          </a:prstGeom>
        </p:spPr>
        <p:txBody>
          <a:bodyPr lIns="0" tIns="0" rIns="0" bIns="0" anchor="ctr"/>
          <a:lstStyle>
            <a:lvl1pPr algn="ctr">
              <a:defRPr>
                <a:solidFill>
                  <a:schemeClr val="bg1"/>
                </a:solidFill>
              </a:defRPr>
            </a:lvl1pPr>
          </a:lstStyle>
          <a:p>
            <a:r>
              <a:rPr lang="en-US" dirty="0"/>
              <a:t>Divider Slide</a:t>
            </a:r>
          </a:p>
        </p:txBody>
      </p:sp>
    </p:spTree>
    <p:extLst>
      <p:ext uri="{BB962C8B-B14F-4D97-AF65-F5344CB8AC3E}">
        <p14:creationId xmlns:p14="http://schemas.microsoft.com/office/powerpoint/2010/main" val="215618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736B9-CC46-8040-9B10-88C725D129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85786" r="3" b="1251"/>
          <a:stretch/>
        </p:blipFill>
        <p:spPr>
          <a:xfrm>
            <a:off x="0" y="6007100"/>
            <a:ext cx="12192000" cy="889000"/>
          </a:xfrm>
          <a:prstGeom prst="rect">
            <a:avLst/>
          </a:prstGeom>
        </p:spPr>
      </p:pic>
      <p:sp>
        <p:nvSpPr>
          <p:cNvPr id="5" name="Rectangle 4">
            <a:extLst>
              <a:ext uri="{FF2B5EF4-FFF2-40B4-BE49-F238E27FC236}">
                <a16:creationId xmlns:a16="http://schemas.microsoft.com/office/drawing/2014/main" id="{37BE2AD0-F3DD-C74E-AD44-71463A9CACDB}"/>
              </a:ext>
            </a:extLst>
          </p:cNvPr>
          <p:cNvSpPr/>
          <p:nvPr userDrawn="1"/>
        </p:nvSpPr>
        <p:spPr>
          <a:xfrm>
            <a:off x="196645" y="6409044"/>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9" y="2793176"/>
            <a:ext cx="11035861" cy="766989"/>
          </a:xfrm>
          <a:prstGeom prst="rect">
            <a:avLst/>
          </a:prstGeom>
        </p:spPr>
        <p:txBody>
          <a:bodyPr lIns="0" tIns="0" rIns="0" bIns="0" anchor="ctr"/>
          <a:lstStyle>
            <a:lvl1pPr algn="ctr">
              <a:defRPr>
                <a:solidFill>
                  <a:schemeClr val="accent2"/>
                </a:solidFill>
              </a:defRPr>
            </a:lvl1pPr>
          </a:lstStyle>
          <a:p>
            <a:r>
              <a:rPr lang="en-US" dirty="0"/>
              <a:t>Divider Slide</a:t>
            </a:r>
          </a:p>
        </p:txBody>
      </p:sp>
      <p:sp>
        <p:nvSpPr>
          <p:cNvPr id="4" name="TextBox 3">
            <a:extLst>
              <a:ext uri="{FF2B5EF4-FFF2-40B4-BE49-F238E27FC236}">
                <a16:creationId xmlns:a16="http://schemas.microsoft.com/office/drawing/2014/main" id="{F6AA68CF-ED20-AF4E-B696-23793AE24597}"/>
              </a:ext>
            </a:extLst>
          </p:cNvPr>
          <p:cNvSpPr txBox="1"/>
          <p:nvPr userDrawn="1"/>
        </p:nvSpPr>
        <p:spPr>
          <a:xfrm>
            <a:off x="157317" y="6369355"/>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63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66824-B371-3F4A-BBC7-17B5B0E282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2751" y="2295148"/>
            <a:ext cx="2326497" cy="2267704"/>
          </a:xfrm>
          <a:prstGeom prst="rect">
            <a:avLst/>
          </a:prstGeom>
        </p:spPr>
      </p:pic>
      <p:pic>
        <p:nvPicPr>
          <p:cNvPr id="3" name="Picture 2">
            <a:extLst>
              <a:ext uri="{FF2B5EF4-FFF2-40B4-BE49-F238E27FC236}">
                <a16:creationId xmlns:a16="http://schemas.microsoft.com/office/drawing/2014/main" id="{19AE039C-5A95-5E48-B5F3-0DE41F24E2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2751" y="2295148"/>
            <a:ext cx="2326497" cy="2267704"/>
          </a:xfrm>
          <a:prstGeom prst="rect">
            <a:avLst/>
          </a:prstGeom>
        </p:spPr>
      </p:pic>
    </p:spTree>
    <p:extLst>
      <p:ext uri="{BB962C8B-B14F-4D97-AF65-F5344CB8AC3E}">
        <p14:creationId xmlns:p14="http://schemas.microsoft.com/office/powerpoint/2010/main" val="392878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4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84B8C-FA91-C54A-BD6B-A1BC753E5B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9639" cy="6858000"/>
          </a:xfrm>
          <a:prstGeom prst="rect">
            <a:avLst/>
          </a:prstGeom>
        </p:spPr>
      </p:pic>
      <p:sp>
        <p:nvSpPr>
          <p:cNvPr id="11" name="Rectangle 10">
            <a:extLst>
              <a:ext uri="{FF2B5EF4-FFF2-40B4-BE49-F238E27FC236}">
                <a16:creationId xmlns:a16="http://schemas.microsoft.com/office/drawing/2014/main" id="{D67D8984-ADB0-3045-B90A-B42AE6A3D17A}"/>
              </a:ext>
            </a:extLst>
          </p:cNvPr>
          <p:cNvSpPr/>
          <p:nvPr userDrawn="1"/>
        </p:nvSpPr>
        <p:spPr>
          <a:xfrm>
            <a:off x="7639"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1">
            <a:extLst>
              <a:ext uri="{FF2B5EF4-FFF2-40B4-BE49-F238E27FC236}">
                <a16:creationId xmlns:a16="http://schemas.microsoft.com/office/drawing/2014/main" id="{881D9BB0-FDB4-1643-A5BC-76B17B0E9E7A}"/>
              </a:ext>
            </a:extLst>
          </p:cNvPr>
          <p:cNvSpPr>
            <a:spLocks noGrp="1"/>
          </p:cNvSpPr>
          <p:nvPr>
            <p:ph type="ctrTitle" hasCustomPrompt="1"/>
          </p:nvPr>
        </p:nvSpPr>
        <p:spPr>
          <a:xfrm>
            <a:off x="2815271" y="2289120"/>
            <a:ext cx="6402301" cy="1655763"/>
          </a:xfrm>
          <a:prstGeom prst="rect">
            <a:avLst/>
          </a:prstGeom>
        </p:spPr>
        <p:txBody>
          <a:bodyPr lIns="0" tIns="0" rIns="0" bIns="0" anchor="t">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r>
              <a:rPr lang="en-US" dirty="0"/>
              <a:t/>
            </a:r>
            <a:br>
              <a:rPr lang="en-US" dirty="0"/>
            </a:br>
            <a:endParaRPr lang="en-US" dirty="0"/>
          </a:p>
        </p:txBody>
      </p:sp>
      <p:sp>
        <p:nvSpPr>
          <p:cNvPr id="5" name="Text Placeholder 9">
            <a:extLst>
              <a:ext uri="{FF2B5EF4-FFF2-40B4-BE49-F238E27FC236}">
                <a16:creationId xmlns:a16="http://schemas.microsoft.com/office/drawing/2014/main" id="{145D1793-C324-2F44-822B-E01A274F1641}"/>
              </a:ext>
            </a:extLst>
          </p:cNvPr>
          <p:cNvSpPr>
            <a:spLocks noGrp="1"/>
          </p:cNvSpPr>
          <p:nvPr>
            <p:ph type="body" sz="quarter" idx="11" hasCustomPrompt="1"/>
          </p:nvPr>
        </p:nvSpPr>
        <p:spPr>
          <a:xfrm>
            <a:off x="4565242" y="1611477"/>
            <a:ext cx="2902358" cy="295275"/>
          </a:xfrm>
          <a:prstGeom prst="rect">
            <a:avLst/>
          </a:prstGeom>
        </p:spPr>
        <p:txBody>
          <a:bodyPr lIns="0" tIns="0" rIns="0" bIns="0">
            <a:normAutofit/>
          </a:bodyPr>
          <a:lstStyle>
            <a:lvl1pPr marL="0" indent="0" algn="ctr">
              <a:buFontTx/>
              <a:buNone/>
              <a:defRPr sz="18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sp>
        <p:nvSpPr>
          <p:cNvPr id="6" name="Subtitle 2">
            <a:extLst>
              <a:ext uri="{FF2B5EF4-FFF2-40B4-BE49-F238E27FC236}">
                <a16:creationId xmlns:a16="http://schemas.microsoft.com/office/drawing/2014/main" id="{12BC1185-857F-BF4F-A097-153EFBDA80F6}"/>
              </a:ext>
            </a:extLst>
          </p:cNvPr>
          <p:cNvSpPr>
            <a:spLocks noGrp="1"/>
          </p:cNvSpPr>
          <p:nvPr>
            <p:ph type="subTitle" idx="1" hasCustomPrompt="1"/>
          </p:nvPr>
        </p:nvSpPr>
        <p:spPr>
          <a:xfrm>
            <a:off x="3635828" y="4195872"/>
            <a:ext cx="4920344" cy="607572"/>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A5D443CC-0BC6-3D4A-A896-85EAC5F85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7850" y="5246523"/>
            <a:ext cx="876300" cy="876300"/>
          </a:xfrm>
          <a:prstGeom prst="rect">
            <a:avLst/>
          </a:prstGeom>
        </p:spPr>
      </p:pic>
      <p:pic>
        <p:nvPicPr>
          <p:cNvPr id="12" name="Picture 11">
            <a:extLst>
              <a:ext uri="{FF2B5EF4-FFF2-40B4-BE49-F238E27FC236}">
                <a16:creationId xmlns:a16="http://schemas.microsoft.com/office/drawing/2014/main" id="{F19FAC25-A7F3-C24E-B4E9-8EC49C30E5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7850" y="5246523"/>
            <a:ext cx="876300" cy="876300"/>
          </a:xfrm>
          <a:prstGeom prst="rect">
            <a:avLst/>
          </a:prstGeom>
        </p:spPr>
      </p:pic>
    </p:spTree>
    <p:extLst>
      <p:ext uri="{BB962C8B-B14F-4D97-AF65-F5344CB8AC3E}">
        <p14:creationId xmlns:p14="http://schemas.microsoft.com/office/powerpoint/2010/main" val="4579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rgbClr val="D5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5D4C-E2BA-FC41-B781-35F9710CC052}"/>
              </a:ext>
            </a:extLst>
          </p:cNvPr>
          <p:cNvSpPr>
            <a:spLocks noGrp="1"/>
          </p:cNvSpPr>
          <p:nvPr>
            <p:ph type="ctrTitle" hasCustomPrompt="1"/>
          </p:nvPr>
        </p:nvSpPr>
        <p:spPr>
          <a:xfrm>
            <a:off x="1732705" y="2205037"/>
            <a:ext cx="5876785" cy="1655763"/>
          </a:xfrm>
          <a:prstGeom prst="rect">
            <a:avLst/>
          </a:prstGeom>
        </p:spPr>
        <p:txBody>
          <a:bodyPr lIns="0" tIns="0" rIns="0" bIns="0" anchor="t">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r>
              <a:rPr lang="en-US" dirty="0"/>
              <a:t/>
            </a:r>
            <a:br>
              <a:rPr lang="en-US" dirty="0"/>
            </a:br>
            <a:endParaRPr lang="en-US" dirty="0"/>
          </a:p>
        </p:txBody>
      </p:sp>
      <p:sp>
        <p:nvSpPr>
          <p:cNvPr id="3" name="Subtitle 2">
            <a:extLst>
              <a:ext uri="{FF2B5EF4-FFF2-40B4-BE49-F238E27FC236}">
                <a16:creationId xmlns:a16="http://schemas.microsoft.com/office/drawing/2014/main" id="{CF14086E-82B4-ED47-AD55-AB40607C0484}"/>
              </a:ext>
            </a:extLst>
          </p:cNvPr>
          <p:cNvSpPr>
            <a:spLocks noGrp="1"/>
          </p:cNvSpPr>
          <p:nvPr>
            <p:ph type="subTitle" idx="1" hasCustomPrompt="1"/>
          </p:nvPr>
        </p:nvSpPr>
        <p:spPr>
          <a:xfrm>
            <a:off x="1732705" y="4099548"/>
            <a:ext cx="5876784" cy="607572"/>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sp>
        <p:nvSpPr>
          <p:cNvPr id="4" name="Text Placeholder 9">
            <a:extLst>
              <a:ext uri="{FF2B5EF4-FFF2-40B4-BE49-F238E27FC236}">
                <a16:creationId xmlns:a16="http://schemas.microsoft.com/office/drawing/2014/main" id="{20A15A9D-096D-4642-BCED-084CA3DB7794}"/>
              </a:ext>
            </a:extLst>
          </p:cNvPr>
          <p:cNvSpPr>
            <a:spLocks noGrp="1"/>
          </p:cNvSpPr>
          <p:nvPr>
            <p:ph type="body" sz="quarter" idx="11" hasCustomPrompt="1"/>
          </p:nvPr>
        </p:nvSpPr>
        <p:spPr>
          <a:xfrm>
            <a:off x="1732705" y="4945868"/>
            <a:ext cx="2902358" cy="295275"/>
          </a:xfrm>
          <a:prstGeom prst="rect">
            <a:avLst/>
          </a:prstGeom>
        </p:spPr>
        <p:txBody>
          <a:bodyPr lIns="0" tIns="0" rIns="0" bIns="0"/>
          <a:lstStyle>
            <a:lvl1pPr marL="0" indent="0">
              <a:buFontTx/>
              <a:buNone/>
              <a:defRPr sz="14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5" name="Picture 4">
            <a:extLst>
              <a:ext uri="{FF2B5EF4-FFF2-40B4-BE49-F238E27FC236}">
                <a16:creationId xmlns:a16="http://schemas.microsoft.com/office/drawing/2014/main" id="{BF33A904-EC83-5743-9E0B-7E8D3EF472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34" t="1686" r="76195" b="71329"/>
          <a:stretch/>
        </p:blipFill>
        <p:spPr>
          <a:xfrm>
            <a:off x="1650124" y="115614"/>
            <a:ext cx="1252234" cy="1850675"/>
          </a:xfrm>
          <a:prstGeom prst="rect">
            <a:avLst/>
          </a:prstGeom>
        </p:spPr>
      </p:pic>
      <p:pic>
        <p:nvPicPr>
          <p:cNvPr id="7" name="Picture 6">
            <a:extLst>
              <a:ext uri="{FF2B5EF4-FFF2-40B4-BE49-F238E27FC236}">
                <a16:creationId xmlns:a16="http://schemas.microsoft.com/office/drawing/2014/main" id="{67278586-14BC-D246-91E3-D3363FB09E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7469" y="5865392"/>
            <a:ext cx="3091621" cy="595871"/>
          </a:xfrm>
          <a:prstGeom prst="rect">
            <a:avLst/>
          </a:prstGeom>
        </p:spPr>
      </p:pic>
      <p:pic>
        <p:nvPicPr>
          <p:cNvPr id="8" name="Picture 7">
            <a:extLst>
              <a:ext uri="{FF2B5EF4-FFF2-40B4-BE49-F238E27FC236}">
                <a16:creationId xmlns:a16="http://schemas.microsoft.com/office/drawing/2014/main" id="{E828457E-57CF-E648-BAF2-42E9BED8C4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34" t="1686" r="76195" b="71329"/>
          <a:stretch/>
        </p:blipFill>
        <p:spPr>
          <a:xfrm>
            <a:off x="1650124" y="115614"/>
            <a:ext cx="1252234" cy="1850675"/>
          </a:xfrm>
          <a:prstGeom prst="rect">
            <a:avLst/>
          </a:prstGeom>
        </p:spPr>
      </p:pic>
      <p:pic>
        <p:nvPicPr>
          <p:cNvPr id="9" name="Picture 8">
            <a:extLst>
              <a:ext uri="{FF2B5EF4-FFF2-40B4-BE49-F238E27FC236}">
                <a16:creationId xmlns:a16="http://schemas.microsoft.com/office/drawing/2014/main" id="{46EDB8EA-EADE-B64F-8B29-2877668CC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7469" y="5865392"/>
            <a:ext cx="3091621" cy="595871"/>
          </a:xfrm>
          <a:prstGeom prst="rect">
            <a:avLst/>
          </a:prstGeom>
        </p:spPr>
      </p:pic>
    </p:spTree>
    <p:extLst>
      <p:ext uri="{BB962C8B-B14F-4D97-AF65-F5344CB8AC3E}">
        <p14:creationId xmlns:p14="http://schemas.microsoft.com/office/powerpoint/2010/main" val="22040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0948324"/>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F257AB-AF45-934E-BFF1-AE4DC3D9D764}"/>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5" name="Text Placeholder 2">
            <a:extLst>
              <a:ext uri="{FF2B5EF4-FFF2-40B4-BE49-F238E27FC236}">
                <a16:creationId xmlns:a16="http://schemas.microsoft.com/office/drawing/2014/main" id="{4F372C3B-4935-CC40-AD8B-F5A0EA68A95A}"/>
              </a:ext>
            </a:extLst>
          </p:cNvPr>
          <p:cNvSpPr>
            <a:spLocks noGrp="1"/>
          </p:cNvSpPr>
          <p:nvPr>
            <p:ph idx="1"/>
          </p:nvPr>
        </p:nvSpPr>
        <p:spPr>
          <a:xfrm>
            <a:off x="5715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Text Placeholder 2">
            <a:extLst>
              <a:ext uri="{FF2B5EF4-FFF2-40B4-BE49-F238E27FC236}">
                <a16:creationId xmlns:a16="http://schemas.microsoft.com/office/drawing/2014/main" id="{9959763C-470E-8D47-8354-F06F0B2376C3}"/>
              </a:ext>
            </a:extLst>
          </p:cNvPr>
          <p:cNvSpPr>
            <a:spLocks noGrp="1"/>
          </p:cNvSpPr>
          <p:nvPr>
            <p:ph idx="10"/>
          </p:nvPr>
        </p:nvSpPr>
        <p:spPr>
          <a:xfrm>
            <a:off x="63881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000779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hasCustomPrompt="1"/>
          </p:nvPr>
        </p:nvSpPr>
        <p:spPr/>
        <p:txBody>
          <a:bodyPr/>
          <a:lstStyle/>
          <a:p>
            <a:r>
              <a:rPr lang="en-US" dirty="0"/>
              <a:t>Slide Title</a:t>
            </a:r>
          </a:p>
        </p:txBody>
      </p:sp>
      <p:sp>
        <p:nvSpPr>
          <p:cNvPr id="3" name="Text Placeholder 2">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53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093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670E8F9-5D9E-104F-82AD-62803F277A1F}"/>
              </a:ext>
            </a:extLst>
          </p:cNvPr>
          <p:cNvCxnSpPr/>
          <p:nvPr/>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4152CFAA-0912-6041-857E-9E2DB17FF3E5}"/>
              </a:ext>
            </a:extLst>
          </p:cNvPr>
          <p:cNvSpPr>
            <a:spLocks noGrp="1"/>
          </p:cNvSpPr>
          <p:nvPr>
            <p:ph type="body" sz="quarter" idx="12" hasCustomPrompt="1"/>
          </p:nvPr>
        </p:nvSpPr>
        <p:spPr>
          <a:xfrm>
            <a:off x="6926811" y="1439648"/>
            <a:ext cx="435077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8" name="Content Placeholder 11">
            <a:extLst>
              <a:ext uri="{FF2B5EF4-FFF2-40B4-BE49-F238E27FC236}">
                <a16:creationId xmlns:a16="http://schemas.microsoft.com/office/drawing/2014/main" id="{4534FDD0-98EB-0E4B-BA13-8EFEC697F5A6}"/>
              </a:ext>
            </a:extLst>
          </p:cNvPr>
          <p:cNvSpPr>
            <a:spLocks noGrp="1"/>
          </p:cNvSpPr>
          <p:nvPr>
            <p:ph sz="quarter" idx="13"/>
          </p:nvPr>
        </p:nvSpPr>
        <p:spPr>
          <a:xfrm>
            <a:off x="6926262" y="2759720"/>
            <a:ext cx="4351333" cy="29114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p:txBody>
      </p:sp>
      <p:sp>
        <p:nvSpPr>
          <p:cNvPr id="11" name="Picture Placeholder 4">
            <a:extLst>
              <a:ext uri="{FF2B5EF4-FFF2-40B4-BE49-F238E27FC236}">
                <a16:creationId xmlns:a16="http://schemas.microsoft.com/office/drawing/2014/main" id="{2AE6B37B-7A9E-AC4A-8603-521DF936A0CE}"/>
              </a:ext>
            </a:extLst>
          </p:cNvPr>
          <p:cNvSpPr>
            <a:spLocks noGrp="1"/>
          </p:cNvSpPr>
          <p:nvPr>
            <p:ph type="pic" sz="quarter" idx="10"/>
          </p:nvPr>
        </p:nvSpPr>
        <p:spPr>
          <a:xfrm>
            <a:off x="571500" y="996585"/>
            <a:ext cx="4838700" cy="4864830"/>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en-US"/>
              <a:t>Click icon to add picture</a:t>
            </a:r>
            <a:endParaRPr lang="id-ID"/>
          </a:p>
        </p:txBody>
      </p:sp>
      <p:cxnSp>
        <p:nvCxnSpPr>
          <p:cNvPr id="9" name="Straight Connector 8">
            <a:extLst>
              <a:ext uri="{FF2B5EF4-FFF2-40B4-BE49-F238E27FC236}">
                <a16:creationId xmlns:a16="http://schemas.microsoft.com/office/drawing/2014/main" id="{E503B19A-E5F1-7849-87E8-BC837A98B735}"/>
              </a:ext>
            </a:extLst>
          </p:cNvPr>
          <p:cNvCxnSpPr/>
          <p:nvPr userDrawn="1"/>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48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8475C8-B220-2F40-8250-A8DABF1087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r="80192" b="1"/>
          <a:stretch/>
        </p:blipFill>
        <p:spPr>
          <a:xfrm>
            <a:off x="0" y="1"/>
            <a:ext cx="2414954" cy="6857999"/>
          </a:xfrm>
          <a:prstGeom prst="rect">
            <a:avLst/>
          </a:prstGeom>
        </p:spPr>
      </p:pic>
      <p:sp>
        <p:nvSpPr>
          <p:cNvPr id="3" name="Rectangle 2">
            <a:extLst>
              <a:ext uri="{FF2B5EF4-FFF2-40B4-BE49-F238E27FC236}">
                <a16:creationId xmlns:a16="http://schemas.microsoft.com/office/drawing/2014/main" id="{DCE3E459-9CC3-0140-8DAD-816081458959}"/>
              </a:ext>
            </a:extLst>
          </p:cNvPr>
          <p:cNvSpPr/>
          <p:nvPr userDrawn="1"/>
        </p:nvSpPr>
        <p:spPr>
          <a:xfrm>
            <a:off x="196645" y="6439768"/>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0F14035-00BE-DA4B-8DEA-5CF7088969E9}"/>
              </a:ext>
            </a:extLst>
          </p:cNvPr>
          <p:cNvSpPr txBox="1"/>
          <p:nvPr userDrawn="1"/>
        </p:nvSpPr>
        <p:spPr>
          <a:xfrm>
            <a:off x="157317" y="6409911"/>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EDD3743E-57E4-804E-B8B7-FE965FD0802B}"/>
              </a:ext>
            </a:extLst>
          </p:cNvPr>
          <p:cNvSpPr>
            <a:spLocks noGrp="1"/>
          </p:cNvSpPr>
          <p:nvPr>
            <p:ph type="body" sz="quarter" idx="12" hasCustomPrompt="1"/>
          </p:nvPr>
        </p:nvSpPr>
        <p:spPr>
          <a:xfrm>
            <a:off x="5637229" y="1439648"/>
            <a:ext cx="594831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11" name="Content Placeholder 11">
            <a:extLst>
              <a:ext uri="{FF2B5EF4-FFF2-40B4-BE49-F238E27FC236}">
                <a16:creationId xmlns:a16="http://schemas.microsoft.com/office/drawing/2014/main" id="{8CD0619C-95A7-664C-8775-F34BF89EE6A4}"/>
              </a:ext>
            </a:extLst>
          </p:cNvPr>
          <p:cNvSpPr>
            <a:spLocks noGrp="1"/>
          </p:cNvSpPr>
          <p:nvPr>
            <p:ph sz="quarter" idx="13"/>
          </p:nvPr>
        </p:nvSpPr>
        <p:spPr>
          <a:xfrm>
            <a:off x="5637230" y="2759720"/>
            <a:ext cx="5948312" cy="31697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F74CC7FA-159A-A245-AC24-50F9BEA24315}"/>
              </a:ext>
            </a:extLst>
          </p:cNvPr>
          <p:cNvSpPr>
            <a:spLocks noGrp="1"/>
          </p:cNvSpPr>
          <p:nvPr>
            <p:ph type="pic" sz="quarter" idx="11"/>
          </p:nvPr>
        </p:nvSpPr>
        <p:spPr>
          <a:xfrm>
            <a:off x="839435" y="1439648"/>
            <a:ext cx="3859565" cy="3970552"/>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pattFill prst="pct20">
            <a:fgClr>
              <a:schemeClr val="accent1"/>
            </a:fgClr>
            <a:bgClr>
              <a:schemeClr val="bg1"/>
            </a:bgClr>
          </a:pattFill>
        </p:spPr>
        <p:txBody>
          <a:bodyPr wrap="square" anchor="ctr">
            <a:noAutofit/>
          </a:bodyPr>
          <a:lstStyle>
            <a:lvl1pPr marL="0" indent="0" algn="ctr">
              <a:buNone/>
              <a:defRPr sz="1200"/>
            </a:lvl1pPr>
          </a:lstStyle>
          <a:p>
            <a:r>
              <a:rPr lang="en-US" dirty="0"/>
              <a:t>Click icon to add picture</a:t>
            </a:r>
            <a:endParaRPr lang="id-ID" dirty="0"/>
          </a:p>
        </p:txBody>
      </p:sp>
    </p:spTree>
    <p:extLst>
      <p:ext uri="{BB962C8B-B14F-4D97-AF65-F5344CB8AC3E}">
        <p14:creationId xmlns:p14="http://schemas.microsoft.com/office/powerpoint/2010/main" val="315423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218E8F-10A9-6445-A422-50AED2FB7719}"/>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BB5935-E507-3B44-AD51-1D3B1F0405E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1462017" y="6126480"/>
            <a:ext cx="604558" cy="589280"/>
          </a:xfrm>
          <a:prstGeom prst="rect">
            <a:avLst/>
          </a:prstGeom>
        </p:spPr>
      </p:pic>
      <p:sp>
        <p:nvSpPr>
          <p:cNvPr id="9" name="Title Placeholder 1">
            <a:extLst>
              <a:ext uri="{FF2B5EF4-FFF2-40B4-BE49-F238E27FC236}">
                <a16:creationId xmlns:a16="http://schemas.microsoft.com/office/drawing/2014/main" id="{DBA86899-E688-504E-A570-178B715EA3C8}"/>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0" name="Text Placeholder 2">
            <a:extLst>
              <a:ext uri="{FF2B5EF4-FFF2-40B4-BE49-F238E27FC236}">
                <a16:creationId xmlns:a16="http://schemas.microsoft.com/office/drawing/2014/main" id="{005117A9-42CA-BD41-9D8D-547D5CDB2A2B}"/>
              </a:ext>
            </a:extLst>
          </p:cNvPr>
          <p:cNvSpPr>
            <a:spLocks noGrp="1"/>
          </p:cNvSpPr>
          <p:nvPr>
            <p:ph type="body"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1353ED9-6758-5C4A-B0DC-BD4F58B2693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1462017" y="6126480"/>
            <a:ext cx="604558" cy="589280"/>
          </a:xfrm>
          <a:prstGeom prst="rect">
            <a:avLst/>
          </a:prstGeom>
        </p:spPr>
      </p:pic>
    </p:spTree>
    <p:extLst>
      <p:ext uri="{BB962C8B-B14F-4D97-AF65-F5344CB8AC3E}">
        <p14:creationId xmlns:p14="http://schemas.microsoft.com/office/powerpoint/2010/main" val="23051791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21" r:id="rId6"/>
    <p:sldLayoutId id="2147483715"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6" r:id="rId16"/>
    <p:sldLayoutId id="2147483718" r:id="rId17"/>
    <p:sldLayoutId id="2147483719" r:id="rId18"/>
    <p:sldLayoutId id="2147483720" r:id="rId19"/>
  </p:sldLayoutIdLst>
  <p:hf hdr="0" ftr="0" dt="0"/>
  <p:txStyles>
    <p:titleStyle>
      <a:lvl1pPr algn="l" defTabSz="914400" rtl="0" eaLnBrk="1" latinLnBrk="0" hangingPunct="1">
        <a:lnSpc>
          <a:spcPct val="90000"/>
        </a:lnSpc>
        <a:spcBef>
          <a:spcPct val="0"/>
        </a:spcBef>
        <a:buNone/>
        <a:defRPr sz="3600" b="1" i="0" kern="1200">
          <a:solidFill>
            <a:srgbClr val="001E6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000" b="0" i="0" kern="1200">
          <a:solidFill>
            <a:schemeClr val="tx1"/>
          </a:solidFill>
          <a:latin typeface="Arial" panose="020B0604020202020204" pitchFamily="34" charset="0"/>
          <a:ea typeface="+mn-ea"/>
          <a:cs typeface="+mn-cs"/>
        </a:defRPr>
      </a:lvl1pPr>
      <a:lvl2pPr marL="635000" indent="-177800" algn="l" defTabSz="914400" rtl="0" eaLnBrk="1" latinLnBrk="0" hangingPunct="1">
        <a:lnSpc>
          <a:spcPct val="100000"/>
        </a:lnSpc>
        <a:spcBef>
          <a:spcPts val="500"/>
        </a:spcBef>
        <a:buClr>
          <a:srgbClr val="001E62"/>
        </a:buClr>
        <a:buFont typeface="Arial" panose="020B0604020202020204" pitchFamily="34" charset="0"/>
        <a:buChar char="•"/>
        <a:tabLst/>
        <a:defRPr sz="2000" b="0" i="0" kern="1200">
          <a:solidFill>
            <a:schemeClr val="tx1"/>
          </a:solidFill>
          <a:latin typeface="Arial" panose="020B0604020202020204" pitchFamily="34" charset="0"/>
          <a:ea typeface="+mn-ea"/>
          <a:cs typeface="+mn-cs"/>
        </a:defRPr>
      </a:lvl2pPr>
      <a:lvl3pPr marL="1098550" indent="-184150" algn="l" defTabSz="914400" rtl="0" eaLnBrk="1" latinLnBrk="0" hangingPunct="1">
        <a:lnSpc>
          <a:spcPct val="100000"/>
        </a:lnSpc>
        <a:spcBef>
          <a:spcPts val="500"/>
        </a:spcBef>
        <a:buClr>
          <a:srgbClr val="001E62"/>
        </a:buClr>
        <a:buFont typeface="System Font Regular"/>
        <a:buChar char="–"/>
        <a:tabLst/>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4">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2/ajim.2267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2/ajim.20728" TargetMode="External"/><Relationship Id="rId2" Type="http://schemas.openxmlformats.org/officeDocument/2006/relationships/hyperlink" Target="https://onlinelibrary.wiley.com/doi/10.1002/ajim.23049" TargetMode="External"/><Relationship Id="rId1" Type="http://schemas.openxmlformats.org/officeDocument/2006/relationships/slideLayout" Target="../slideLayouts/slideLayout6.xml"/><Relationship Id="rId4" Type="http://schemas.openxmlformats.org/officeDocument/2006/relationships/hyperlink" Target="https://www.injuryjournal.com/article/S0020-1383(12)00014-9/full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empfilm.com/film2"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s/ref=dp_byline_sr_book_1?ie=UTF8&amp;field-author=Erin+Hatton&amp;text=Erin+Hatton&amp;sort=relevancerank&amp;search-alias=book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71" y="2248321"/>
            <a:ext cx="8237858" cy="1655763"/>
          </a:xfrm>
        </p:spPr>
        <p:txBody>
          <a:bodyPr>
            <a:normAutofit fontScale="90000"/>
          </a:bodyPr>
          <a:lstStyle/>
          <a:p>
            <a:r>
              <a:rPr lang="en-US" dirty="0"/>
              <a:t>A policy initiative to protect</a:t>
            </a:r>
            <a:br>
              <a:rPr lang="en-US" dirty="0"/>
            </a:br>
            <a:r>
              <a:rPr lang="en-US" dirty="0"/>
              <a:t>Temp Staffing Workers</a:t>
            </a:r>
          </a:p>
        </p:txBody>
      </p:sp>
      <p:sp>
        <p:nvSpPr>
          <p:cNvPr id="3" name="Text Placeholder 2"/>
          <p:cNvSpPr>
            <a:spLocks noGrp="1"/>
          </p:cNvSpPr>
          <p:nvPr>
            <p:ph type="body" sz="quarter" idx="11"/>
          </p:nvPr>
        </p:nvSpPr>
        <p:spPr>
          <a:xfrm>
            <a:off x="4565242" y="1197429"/>
            <a:ext cx="2902358" cy="709323"/>
          </a:xfrm>
        </p:spPr>
        <p:txBody>
          <a:bodyPr>
            <a:normAutofit fontScale="92500"/>
          </a:bodyPr>
          <a:lstStyle/>
          <a:p>
            <a:r>
              <a:rPr lang="en-US" dirty="0"/>
              <a:t>MIPA</a:t>
            </a:r>
          </a:p>
          <a:p>
            <a:r>
              <a:rPr lang="en-US" dirty="0"/>
              <a:t>December 9, 2021</a:t>
            </a:r>
          </a:p>
        </p:txBody>
      </p:sp>
      <p:sp>
        <p:nvSpPr>
          <p:cNvPr id="4" name="Subtitle 3"/>
          <p:cNvSpPr>
            <a:spLocks noGrp="1"/>
          </p:cNvSpPr>
          <p:nvPr>
            <p:ph type="subTitle" idx="1"/>
          </p:nvPr>
        </p:nvSpPr>
        <p:spPr/>
        <p:txBody>
          <a:bodyPr>
            <a:normAutofit fontScale="77500" lnSpcReduction="20000"/>
          </a:bodyPr>
          <a:lstStyle/>
          <a:p>
            <a:r>
              <a:rPr lang="en-US" dirty="0"/>
              <a:t>Linda Forst</a:t>
            </a:r>
          </a:p>
          <a:p>
            <a:r>
              <a:rPr lang="en-US" dirty="0"/>
              <a:t>UIC School of Public Health</a:t>
            </a:r>
          </a:p>
        </p:txBody>
      </p:sp>
    </p:spTree>
    <p:extLst>
      <p:ext uri="{BB962C8B-B14F-4D97-AF65-F5344CB8AC3E}">
        <p14:creationId xmlns:p14="http://schemas.microsoft.com/office/powerpoint/2010/main" val="427628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wage differentials, Illinois 2007-2012*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1972941"/>
              </p:ext>
            </p:extLst>
          </p:nvPr>
        </p:nvGraphicFramePr>
        <p:xfrm>
          <a:off x="200025" y="941388"/>
          <a:ext cx="11634421" cy="5175219"/>
        </p:xfrm>
        <a:graphic>
          <a:graphicData uri="http://schemas.openxmlformats.org/drawingml/2006/table">
            <a:tbl>
              <a:tblPr firstRow="1" bandRow="1">
                <a:tableStyleId>{93296810-A885-4BE3-A3E7-6D5BEEA58F35}</a:tableStyleId>
              </a:tblPr>
              <a:tblGrid>
                <a:gridCol w="2133600">
                  <a:extLst>
                    <a:ext uri="{9D8B030D-6E8A-4147-A177-3AD203B41FA5}">
                      <a16:colId xmlns:a16="http://schemas.microsoft.com/office/drawing/2014/main" val="3517586355"/>
                    </a:ext>
                  </a:extLst>
                </a:gridCol>
                <a:gridCol w="781050">
                  <a:extLst>
                    <a:ext uri="{9D8B030D-6E8A-4147-A177-3AD203B41FA5}">
                      <a16:colId xmlns:a16="http://schemas.microsoft.com/office/drawing/2014/main" val="3478111059"/>
                    </a:ext>
                  </a:extLst>
                </a:gridCol>
                <a:gridCol w="990600">
                  <a:extLst>
                    <a:ext uri="{9D8B030D-6E8A-4147-A177-3AD203B41FA5}">
                      <a16:colId xmlns:a16="http://schemas.microsoft.com/office/drawing/2014/main" val="2573556088"/>
                    </a:ext>
                  </a:extLst>
                </a:gridCol>
                <a:gridCol w="1209675">
                  <a:extLst>
                    <a:ext uri="{9D8B030D-6E8A-4147-A177-3AD203B41FA5}">
                      <a16:colId xmlns:a16="http://schemas.microsoft.com/office/drawing/2014/main" val="3466875152"/>
                    </a:ext>
                  </a:extLst>
                </a:gridCol>
                <a:gridCol w="923925">
                  <a:extLst>
                    <a:ext uri="{9D8B030D-6E8A-4147-A177-3AD203B41FA5}">
                      <a16:colId xmlns:a16="http://schemas.microsoft.com/office/drawing/2014/main" val="531105313"/>
                    </a:ext>
                  </a:extLst>
                </a:gridCol>
                <a:gridCol w="1038225">
                  <a:extLst>
                    <a:ext uri="{9D8B030D-6E8A-4147-A177-3AD203B41FA5}">
                      <a16:colId xmlns:a16="http://schemas.microsoft.com/office/drawing/2014/main" val="1736797224"/>
                    </a:ext>
                  </a:extLst>
                </a:gridCol>
                <a:gridCol w="1314450">
                  <a:extLst>
                    <a:ext uri="{9D8B030D-6E8A-4147-A177-3AD203B41FA5}">
                      <a16:colId xmlns:a16="http://schemas.microsoft.com/office/drawing/2014/main" val="1231832096"/>
                    </a:ext>
                  </a:extLst>
                </a:gridCol>
                <a:gridCol w="1076325">
                  <a:extLst>
                    <a:ext uri="{9D8B030D-6E8A-4147-A177-3AD203B41FA5}">
                      <a16:colId xmlns:a16="http://schemas.microsoft.com/office/drawing/2014/main" val="810029274"/>
                    </a:ext>
                  </a:extLst>
                </a:gridCol>
                <a:gridCol w="904875">
                  <a:extLst>
                    <a:ext uri="{9D8B030D-6E8A-4147-A177-3AD203B41FA5}">
                      <a16:colId xmlns:a16="http://schemas.microsoft.com/office/drawing/2014/main" val="1230603464"/>
                    </a:ext>
                  </a:extLst>
                </a:gridCol>
                <a:gridCol w="1261696">
                  <a:extLst>
                    <a:ext uri="{9D8B030D-6E8A-4147-A177-3AD203B41FA5}">
                      <a16:colId xmlns:a16="http://schemas.microsoft.com/office/drawing/2014/main" val="3209825573"/>
                    </a:ext>
                  </a:extLst>
                </a:gridCol>
              </a:tblGrid>
              <a:tr h="356240">
                <a:tc rowSpan="3">
                  <a:txBody>
                    <a:bodyPr/>
                    <a:lstStyle/>
                    <a:p>
                      <a:pPr marL="0" marR="0" algn="ctr">
                        <a:lnSpc>
                          <a:spcPct val="107000"/>
                        </a:lnSpc>
                        <a:spcBef>
                          <a:spcPts val="0"/>
                        </a:spcBef>
                        <a:spcAft>
                          <a:spcPts val="0"/>
                        </a:spcAft>
                      </a:pPr>
                      <a:r>
                        <a:rPr lang="en-US" sz="2000" dirty="0">
                          <a:solidFill>
                            <a:schemeClr val="tx1"/>
                          </a:solidFill>
                          <a:effectLst/>
                        </a:rPr>
                        <a:t>Occupation (SOC)</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workers</a:t>
                      </a: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Hourly</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Wage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Annual Wage</a:t>
                      </a: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3330553"/>
                  </a:ext>
                </a:extLst>
              </a:tr>
              <a:tr h="281942">
                <a:tc vMerge="1">
                  <a:txBody>
                    <a:bodyPr/>
                    <a:lstStyle/>
                    <a:p>
                      <a:endParaRPr lang="en-US"/>
                    </a:p>
                  </a:txBody>
                  <a:tcPr/>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35262870"/>
                  </a:ext>
                </a:extLst>
              </a:tr>
              <a:tr h="563884">
                <a:tc v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p>
                    <a:p>
                      <a:pPr marL="0" marR="0" algn="ctr">
                        <a:lnSpc>
                          <a:spcPct val="107000"/>
                        </a:lnSpc>
                        <a:spcBef>
                          <a:spcPts val="0"/>
                        </a:spcBef>
                        <a:spcAft>
                          <a:spcPts val="0"/>
                        </a:spcAft>
                      </a:pPr>
                      <a:r>
                        <a:rPr lang="en-US" sz="1800" b="1" dirty="0" smtClean="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p>
                    <a:p>
                      <a:pPr marL="0" marR="0" algn="ctr">
                        <a:lnSpc>
                          <a:spcPct val="107000"/>
                        </a:lnSpc>
                        <a:spcBef>
                          <a:spcPts val="0"/>
                        </a:spcBef>
                        <a:spcAft>
                          <a:spcPts val="0"/>
                        </a:spcAft>
                      </a:pPr>
                      <a:r>
                        <a:rPr lang="en-US" sz="1800" b="1" dirty="0" smtClean="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TEMP/</a:t>
                      </a:r>
                    </a:p>
                    <a:p>
                      <a:pPr marL="0" marR="0" algn="ctr">
                        <a:lnSpc>
                          <a:spcPct val="107000"/>
                        </a:lnSpc>
                        <a:spcBef>
                          <a:spcPts val="0"/>
                        </a:spcBef>
                        <a:spcAft>
                          <a:spcPts val="0"/>
                        </a:spcAft>
                      </a:pPr>
                      <a:r>
                        <a:rPr lang="en-US" sz="1800" b="1" dirty="0" smtClean="0">
                          <a:effectLst/>
                        </a:rPr>
                        <a:t>NON-temp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4387038"/>
                  </a:ext>
                </a:extLst>
              </a:tr>
              <a:tr h="527040">
                <a:tc>
                  <a:txBody>
                    <a:bodyPr/>
                    <a:lstStyle/>
                    <a:p>
                      <a:pPr marL="0" marR="0">
                        <a:lnSpc>
                          <a:spcPct val="107000"/>
                        </a:lnSpc>
                        <a:spcBef>
                          <a:spcPts val="0"/>
                        </a:spcBef>
                        <a:spcAft>
                          <a:spcPts val="0"/>
                        </a:spcAft>
                      </a:pPr>
                      <a:r>
                        <a:rPr lang="en-US" sz="1600" b="1" dirty="0">
                          <a:effectLst/>
                        </a:rPr>
                        <a:t>Transportation/Material Moving (53)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83,500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581,380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14.4%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$14.40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$20.11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71.6%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$29,960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$41,830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71.6%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73469"/>
                  </a:ext>
                </a:extLst>
              </a:tr>
              <a:tr h="466307">
                <a:tc>
                  <a:txBody>
                    <a:bodyPr/>
                    <a:lstStyle/>
                    <a:p>
                      <a:pPr marL="0" marR="0">
                        <a:lnSpc>
                          <a:spcPct val="107000"/>
                        </a:lnSpc>
                        <a:spcBef>
                          <a:spcPts val="0"/>
                        </a:spcBef>
                        <a:spcAft>
                          <a:spcPts val="0"/>
                        </a:spcAft>
                      </a:pPr>
                      <a:r>
                        <a:rPr lang="en-US" sz="1600" b="1">
                          <a:effectLst/>
                        </a:rPr>
                        <a:t>Production (51)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29,230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405,280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$15.53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$20.05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77.5%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$32,290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$41,710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77.4%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7448579"/>
                  </a:ext>
                </a:extLst>
              </a:tr>
              <a:tr h="527040">
                <a:tc>
                  <a:txBody>
                    <a:bodyPr/>
                    <a:lstStyle/>
                    <a:p>
                      <a:pPr marL="0" marR="0">
                        <a:lnSpc>
                          <a:spcPct val="107000"/>
                        </a:lnSpc>
                        <a:spcBef>
                          <a:spcPts val="0"/>
                        </a:spcBef>
                        <a:spcAft>
                          <a:spcPts val="0"/>
                        </a:spcAft>
                      </a:pPr>
                      <a:r>
                        <a:rPr lang="en-US" sz="1600" b="1">
                          <a:effectLst/>
                        </a:rPr>
                        <a:t>Office/Admin Support (43)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17,410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760,560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$18.30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$20.87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87.7%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$38,070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$43,400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87.7%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6498930"/>
                  </a:ext>
                </a:extLst>
              </a:tr>
              <a:tr h="527040">
                <a:tc>
                  <a:txBody>
                    <a:bodyPr/>
                    <a:lstStyle/>
                    <a:p>
                      <a:pPr marL="0" marR="0">
                        <a:lnSpc>
                          <a:spcPct val="107000"/>
                        </a:lnSpc>
                        <a:spcBef>
                          <a:spcPts val="0"/>
                        </a:spcBef>
                        <a:spcAft>
                          <a:spcPts val="0"/>
                        </a:spcAft>
                      </a:pPr>
                      <a:r>
                        <a:rPr lang="en-US" sz="1600" b="1">
                          <a:effectLst/>
                        </a:rPr>
                        <a:t>Business/Financial Ops (13)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5,840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345,970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$35.94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a:effectLst/>
                        </a:rPr>
                        <a:t>$38.65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a:effectLst/>
                        </a:rPr>
                        <a:t>93.0%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$74,750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$80,390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93.0%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542438"/>
                  </a:ext>
                </a:extLst>
              </a:tr>
              <a:tr h="689848">
                <a:tc>
                  <a:txBody>
                    <a:bodyPr/>
                    <a:lstStyle/>
                    <a:p>
                      <a:pPr marL="0" marR="0">
                        <a:lnSpc>
                          <a:spcPct val="107000"/>
                        </a:lnSpc>
                        <a:spcBef>
                          <a:spcPts val="0"/>
                        </a:spcBef>
                        <a:spcAft>
                          <a:spcPts val="0"/>
                        </a:spcAft>
                      </a:pPr>
                      <a:r>
                        <a:rPr lang="en-US" sz="1600" b="1">
                          <a:effectLst/>
                        </a:rPr>
                        <a:t>Food Preparation and Serving Related (35)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1,870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418,400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$13.35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$12.63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105.7%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$27,770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200000"/>
                        </a:lnSpc>
                        <a:spcBef>
                          <a:spcPts val="0"/>
                        </a:spcBef>
                        <a:spcAft>
                          <a:spcPts val="0"/>
                        </a:spcAft>
                      </a:pPr>
                      <a:r>
                        <a:rPr lang="en-US" sz="1800" dirty="0">
                          <a:effectLst/>
                        </a:rPr>
                        <a:t>$26,270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800" dirty="0">
                          <a:effectLst/>
                        </a:rPr>
                        <a:t>105.7%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8835056"/>
                  </a:ext>
                </a:extLst>
              </a:tr>
              <a:tr h="1054080">
                <a:tc>
                  <a:txBody>
                    <a:bodyPr/>
                    <a:lstStyle/>
                    <a:p>
                      <a:pPr marL="0" marR="0">
                        <a:lnSpc>
                          <a:spcPct val="107000"/>
                        </a:lnSpc>
                        <a:spcBef>
                          <a:spcPts val="0"/>
                        </a:spcBef>
                        <a:spcAft>
                          <a:spcPts val="0"/>
                        </a:spcAft>
                      </a:pPr>
                      <a:endParaRPr lang="en-US" sz="1600" b="1" dirty="0" smtClean="0">
                        <a:effectLst/>
                      </a:endParaRPr>
                    </a:p>
                    <a:p>
                      <a:pPr marL="0" marR="0">
                        <a:lnSpc>
                          <a:spcPct val="107000"/>
                        </a:lnSpc>
                        <a:spcBef>
                          <a:spcPts val="0"/>
                        </a:spcBef>
                        <a:spcAft>
                          <a:spcPts val="0"/>
                        </a:spcAft>
                      </a:pPr>
                      <a:r>
                        <a:rPr lang="en-US" sz="1600" b="1" dirty="0" smtClean="0">
                          <a:effectLst/>
                        </a:rPr>
                        <a:t>Building/Grounds Cleaning/</a:t>
                      </a:r>
                      <a:r>
                        <a:rPr lang="en-US" sz="1600" b="1" dirty="0" err="1" smtClean="0">
                          <a:effectLst/>
                        </a:rPr>
                        <a:t>Maint</a:t>
                      </a:r>
                      <a:r>
                        <a:rPr lang="en-US" sz="1600" b="1" dirty="0" smtClean="0">
                          <a:effectLst/>
                        </a:rPr>
                        <a:t>.  </a:t>
                      </a:r>
                      <a:r>
                        <a:rPr lang="en-US" sz="1600" b="1" dirty="0">
                          <a:effectLst/>
                        </a:rPr>
                        <a:t>(37)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rPr>
                        <a:t>1,530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smtClean="0">
                          <a:effectLst/>
                        </a:rPr>
                        <a:t>161,000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smtClean="0">
                          <a:effectLst/>
                        </a:rPr>
                        <a:t>1.0</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rPr>
                        <a:t>$14.45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rPr>
                        <a:t> </a:t>
                      </a:r>
                      <a:r>
                        <a:rPr lang="en-US" sz="1800" dirty="0" smtClean="0">
                          <a:effectLst/>
                        </a:rPr>
                        <a:t>$</a:t>
                      </a:r>
                      <a:r>
                        <a:rPr lang="en-US" sz="1800" dirty="0">
                          <a:effectLst/>
                        </a:rPr>
                        <a:t>16.06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rPr>
                        <a:t> </a:t>
                      </a:r>
                      <a:r>
                        <a:rPr lang="en-US" sz="1800" dirty="0" smtClean="0">
                          <a:effectLst/>
                        </a:rPr>
                        <a:t>90.0</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rPr>
                        <a:t>$30,050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smtClean="0">
                          <a:effectLst/>
                        </a:rPr>
                        <a:t>$</a:t>
                      </a:r>
                      <a:r>
                        <a:rPr lang="en-US" sz="1800" dirty="0">
                          <a:effectLst/>
                        </a:rPr>
                        <a:t>33,410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smtClean="0">
                          <a:effectLst/>
                        </a:rPr>
                        <a:t>89.9</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6534835"/>
                  </a:ext>
                </a:extLst>
              </a:tr>
            </a:tbl>
          </a:graphicData>
        </a:graphic>
      </p:graphicFrame>
      <p:sp>
        <p:nvSpPr>
          <p:cNvPr id="3" name="TextBox 2">
            <a:extLst>
              <a:ext uri="{FF2B5EF4-FFF2-40B4-BE49-F238E27FC236}">
                <a16:creationId xmlns:a16="http://schemas.microsoft.com/office/drawing/2014/main" id="{618491A9-475D-41A1-921D-5D36A3BF848E}"/>
              </a:ext>
            </a:extLst>
          </p:cNvPr>
          <p:cNvSpPr txBox="1"/>
          <p:nvPr/>
        </p:nvSpPr>
        <p:spPr>
          <a:xfrm>
            <a:off x="1021976" y="6284039"/>
            <a:ext cx="1633301" cy="369332"/>
          </a:xfrm>
          <a:prstGeom prst="rect">
            <a:avLst/>
          </a:prstGeom>
          <a:noFill/>
        </p:spPr>
        <p:txBody>
          <a:bodyPr wrap="square" rtlCol="0">
            <a:spAutoFit/>
          </a:bodyPr>
          <a:lstStyle/>
          <a:p>
            <a:r>
              <a:rPr lang="en-US" dirty="0">
                <a:hlinkClick r:id="rId3"/>
              </a:rPr>
              <a:t>Madigan, 2016</a:t>
            </a:r>
            <a:endParaRPr lang="en-US" dirty="0"/>
          </a:p>
        </p:txBody>
      </p:sp>
    </p:spTree>
    <p:extLst>
      <p:ext uri="{BB962C8B-B14F-4D97-AF65-F5344CB8AC3E}">
        <p14:creationId xmlns:p14="http://schemas.microsoft.com/office/powerpoint/2010/main" val="369081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C28-998A-4E72-898A-C799F5BF988E}"/>
              </a:ext>
            </a:extLst>
          </p:cNvPr>
          <p:cNvSpPr>
            <a:spLocks noGrp="1"/>
          </p:cNvSpPr>
          <p:nvPr>
            <p:ph type="title"/>
          </p:nvPr>
        </p:nvSpPr>
        <p:spPr/>
        <p:txBody>
          <a:bodyPr/>
          <a:lstStyle/>
          <a:p>
            <a:r>
              <a:rPr lang="en-US" dirty="0"/>
              <a:t>Temp worker injuries – hard to count</a:t>
            </a:r>
          </a:p>
        </p:txBody>
      </p:sp>
      <p:sp>
        <p:nvSpPr>
          <p:cNvPr id="3" name="Content Placeholder 2">
            <a:extLst>
              <a:ext uri="{FF2B5EF4-FFF2-40B4-BE49-F238E27FC236}">
                <a16:creationId xmlns:a16="http://schemas.microsoft.com/office/drawing/2014/main" id="{BFA0A857-D134-4D06-8A92-392391840F00}"/>
              </a:ext>
            </a:extLst>
          </p:cNvPr>
          <p:cNvSpPr>
            <a:spLocks noGrp="1"/>
          </p:cNvSpPr>
          <p:nvPr>
            <p:ph idx="1"/>
          </p:nvPr>
        </p:nvSpPr>
        <p:spPr/>
        <p:txBody>
          <a:bodyPr/>
          <a:lstStyle/>
          <a:p>
            <a:r>
              <a:rPr lang="en-US" dirty="0"/>
              <a:t>Temp workers do not appear in most datasets</a:t>
            </a:r>
          </a:p>
          <a:p>
            <a:r>
              <a:rPr lang="en-US" dirty="0"/>
              <a:t>	Severe injuries get listed on the host’s OSHA log, not the temp company’s log</a:t>
            </a:r>
          </a:p>
          <a:p>
            <a:r>
              <a:rPr lang="en-US" dirty="0"/>
              <a:t>		Nowhere to designate the injured party as a temp worker</a:t>
            </a:r>
          </a:p>
          <a:p>
            <a:r>
              <a:rPr lang="en-US" dirty="0"/>
              <a:t>	Not captured by the Bureau of Labor Statistic Survey of Occ Illnesses &amp; Injuries</a:t>
            </a:r>
          </a:p>
          <a:p>
            <a:r>
              <a:rPr lang="en-US" dirty="0"/>
              <a:t>	Temp workers may not file workers’ comp claims</a:t>
            </a:r>
          </a:p>
          <a:p>
            <a:r>
              <a:rPr lang="en-US" dirty="0"/>
              <a:t>	Healthcare providers don’t often ask about work-relatedness; never ask about “temp”</a:t>
            </a:r>
          </a:p>
        </p:txBody>
      </p:sp>
    </p:spTree>
    <p:extLst>
      <p:ext uri="{BB962C8B-B14F-4D97-AF65-F5344CB8AC3E}">
        <p14:creationId xmlns:p14="http://schemas.microsoft.com/office/powerpoint/2010/main" val="34973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12C6-5B55-47D9-B194-1C837F44F0CF}"/>
              </a:ext>
            </a:extLst>
          </p:cNvPr>
          <p:cNvSpPr>
            <a:spLocks noGrp="1"/>
          </p:cNvSpPr>
          <p:nvPr>
            <p:ph type="title"/>
          </p:nvPr>
        </p:nvSpPr>
        <p:spPr/>
        <p:txBody>
          <a:bodyPr/>
          <a:lstStyle/>
          <a:p>
            <a:r>
              <a:rPr lang="en-US" dirty="0"/>
              <a:t>Temp worker injuries</a:t>
            </a:r>
          </a:p>
        </p:txBody>
      </p:sp>
      <p:sp>
        <p:nvSpPr>
          <p:cNvPr id="3" name="Content Placeholder 2">
            <a:extLst>
              <a:ext uri="{FF2B5EF4-FFF2-40B4-BE49-F238E27FC236}">
                <a16:creationId xmlns:a16="http://schemas.microsoft.com/office/drawing/2014/main" id="{312007D1-AC57-4781-8C4F-C4867ADC38E8}"/>
              </a:ext>
            </a:extLst>
          </p:cNvPr>
          <p:cNvSpPr>
            <a:spLocks noGrp="1"/>
          </p:cNvSpPr>
          <p:nvPr>
            <p:ph idx="1"/>
          </p:nvPr>
        </p:nvSpPr>
        <p:spPr/>
        <p:txBody>
          <a:bodyPr>
            <a:normAutofit fontScale="85000" lnSpcReduction="10000"/>
          </a:bodyPr>
          <a:lstStyle/>
          <a:p>
            <a:r>
              <a:rPr lang="en-US" dirty="0">
                <a:hlinkClick r:id="rId2"/>
              </a:rPr>
              <a:t>Ohio Work Comp Study </a:t>
            </a:r>
            <a:r>
              <a:rPr lang="en-US" dirty="0"/>
              <a:t>(Al-</a:t>
            </a:r>
            <a:r>
              <a:rPr lang="en-US" dirty="0" err="1"/>
              <a:t>Tarawneh</a:t>
            </a:r>
            <a:r>
              <a:rPr lang="en-US" dirty="0"/>
              <a:t>, 2020): Compared to permanent workers, temp workers</a:t>
            </a:r>
          </a:p>
          <a:p>
            <a:pPr marL="342900" indent="-342900">
              <a:buFont typeface="Arial" panose="020B0604020202020204" pitchFamily="34" charset="0"/>
              <a:buChar char="•"/>
            </a:pPr>
            <a:r>
              <a:rPr lang="en-US" dirty="0"/>
              <a:t>Injured temporary workers were younger and had less tenure </a:t>
            </a:r>
          </a:p>
          <a:p>
            <a:pPr marL="342900" indent="-342900">
              <a:buFont typeface="Arial" panose="020B0604020202020204" pitchFamily="34" charset="0"/>
              <a:buChar char="•"/>
            </a:pPr>
            <a:r>
              <a:rPr lang="en-US" dirty="0"/>
              <a:t>Higher injury rates, and lower lost-time and medical </a:t>
            </a:r>
            <a:r>
              <a:rPr lang="en-US" dirty="0" smtClean="0"/>
              <a:t>costs </a:t>
            </a:r>
            <a:endParaRPr lang="en-US" dirty="0"/>
          </a:p>
          <a:p>
            <a:pPr marL="342900" indent="-342900">
              <a:buFont typeface="Arial" panose="020B0604020202020204" pitchFamily="34" charset="0"/>
              <a:buChar char="•"/>
            </a:pPr>
            <a:r>
              <a:rPr lang="en-US" dirty="0" smtClean="0"/>
              <a:t>Injury </a:t>
            </a:r>
            <a:r>
              <a:rPr lang="en-US" dirty="0"/>
              <a:t>rates between temporary and permanent workers varied by injury event, industry, and manual </a:t>
            </a:r>
            <a:r>
              <a:rPr lang="en-US" dirty="0" smtClean="0"/>
              <a:t>class</a:t>
            </a:r>
            <a:endParaRPr lang="en-US" dirty="0"/>
          </a:p>
          <a:p>
            <a:r>
              <a:rPr lang="en-US" dirty="0">
                <a:hlinkClick r:id="rId3"/>
              </a:rPr>
              <a:t>Washington State</a:t>
            </a:r>
            <a:r>
              <a:rPr lang="en-US" dirty="0"/>
              <a:t>, 2003-6 (Smith, 2009): Compared to permanent workers, temp workers had:</a:t>
            </a:r>
          </a:p>
          <a:p>
            <a:pPr marL="342900" indent="-342900">
              <a:buFont typeface="Arial" panose="020B0604020202020204" pitchFamily="34" charset="0"/>
              <a:buChar char="•"/>
            </a:pPr>
            <a:r>
              <a:rPr lang="en-US" dirty="0"/>
              <a:t>Higher rates of injury for all injury </a:t>
            </a:r>
            <a:r>
              <a:rPr lang="en-US" dirty="0" smtClean="0"/>
              <a:t>types </a:t>
            </a:r>
            <a:endParaRPr lang="en-US" dirty="0"/>
          </a:p>
          <a:p>
            <a:pPr marL="342900" indent="-342900">
              <a:buFont typeface="Arial" panose="020B0604020202020204" pitchFamily="34" charset="0"/>
              <a:buChar char="•"/>
            </a:pPr>
            <a:r>
              <a:rPr lang="en-US" dirty="0"/>
              <a:t>H</a:t>
            </a:r>
            <a:r>
              <a:rPr lang="en-US" dirty="0" smtClean="0"/>
              <a:t>igher </a:t>
            </a:r>
            <a:r>
              <a:rPr lang="en-US" dirty="0"/>
              <a:t>median time loss (40 vs. 27 days) but lower time loss costs (median $1,224 vs. $1,914, </a:t>
            </a:r>
            <a:r>
              <a:rPr lang="en-US" i="1" dirty="0"/>
              <a:t>P</a:t>
            </a:r>
            <a:r>
              <a:rPr lang="en-US" dirty="0"/>
              <a:t> &lt; </a:t>
            </a:r>
            <a:r>
              <a:rPr lang="en-US" dirty="0" smtClean="0"/>
              <a:t>0.001) </a:t>
            </a:r>
            <a:endParaRPr lang="en-US" dirty="0"/>
          </a:p>
          <a:p>
            <a:pPr marL="342900" indent="-342900">
              <a:buFont typeface="Arial" panose="020B0604020202020204" pitchFamily="34" charset="0"/>
              <a:buChar char="•"/>
            </a:pPr>
            <a:r>
              <a:rPr lang="en-US" dirty="0"/>
              <a:t>L</a:t>
            </a:r>
            <a:r>
              <a:rPr lang="en-US" dirty="0" smtClean="0"/>
              <a:t>ower </a:t>
            </a:r>
            <a:r>
              <a:rPr lang="en-US" dirty="0"/>
              <a:t>medical costs ($3,026 vs. $4,087, </a:t>
            </a:r>
            <a:r>
              <a:rPr lang="en-US" i="1" dirty="0"/>
              <a:t>P</a:t>
            </a:r>
            <a:r>
              <a:rPr lang="en-US" dirty="0"/>
              <a:t> &lt; 0.001) than standard arrangement workers.</a:t>
            </a:r>
          </a:p>
          <a:p>
            <a:pPr marL="342900" indent="-342900">
              <a:buFont typeface="Arial" panose="020B0604020202020204" pitchFamily="34" charset="0"/>
              <a:buChar char="•"/>
            </a:pPr>
            <a:r>
              <a:rPr lang="en-US" dirty="0"/>
              <a:t>H</a:t>
            </a:r>
            <a:r>
              <a:rPr lang="en-US" dirty="0" smtClean="0"/>
              <a:t>igher </a:t>
            </a:r>
            <a:r>
              <a:rPr lang="en-US" dirty="0"/>
              <a:t>rates for “caught in” and “struck by” injuries in the construction (IRR 4.93; 95% CI 2.80–8.08) and manufacturing (IRR 4.05; 95% CI 3.25, 5.00) industry sectors.</a:t>
            </a:r>
          </a:p>
          <a:p>
            <a:r>
              <a:rPr lang="en-US" dirty="0">
                <a:hlinkClick r:id="rId4"/>
              </a:rPr>
              <a:t>Illinois Amputations</a:t>
            </a:r>
            <a:r>
              <a:rPr lang="en-US" dirty="0"/>
              <a:t>, 2000-7 (Friedman, 2012). </a:t>
            </a:r>
          </a:p>
          <a:p>
            <a:pPr marL="342900" indent="-342900">
              <a:buFont typeface="Arial" panose="020B0604020202020204" pitchFamily="34" charset="0"/>
              <a:buChar char="•"/>
            </a:pPr>
            <a:r>
              <a:rPr lang="en-US" dirty="0">
                <a:effectLst/>
                <a:cs typeface="Arial" panose="020B0604020202020204" pitchFamily="34" charset="0"/>
              </a:rPr>
              <a:t>Among the 10 employers with the most amputations, 5 were temp companies</a:t>
            </a:r>
            <a:endParaRPr lang="en-US" dirty="0">
              <a:cs typeface="Arial" panose="020B0604020202020204" pitchFamily="34" charset="0"/>
            </a:endParaRPr>
          </a:p>
        </p:txBody>
      </p:sp>
    </p:spTree>
    <p:extLst>
      <p:ext uri="{BB962C8B-B14F-4D97-AF65-F5344CB8AC3E}">
        <p14:creationId xmlns:p14="http://schemas.microsoft.com/office/powerpoint/2010/main" val="218080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reasons for high rates of injury</a:t>
            </a:r>
          </a:p>
        </p:txBody>
      </p:sp>
      <p:sp>
        <p:nvSpPr>
          <p:cNvPr id="3" name="Content Placeholder 2"/>
          <p:cNvSpPr>
            <a:spLocks noGrp="1"/>
          </p:cNvSpPr>
          <p:nvPr>
            <p:ph idx="1"/>
          </p:nvPr>
        </p:nvSpPr>
        <p:spPr/>
        <p:txBody>
          <a:bodyPr>
            <a:normAutofit fontScale="92500" lnSpcReduction="20000"/>
          </a:bodyPr>
          <a:lstStyle/>
          <a:p>
            <a:r>
              <a:rPr lang="en-US" dirty="0"/>
              <a:t>Temp worker is working in unfamiliar settings with unfamiliar co-workers</a:t>
            </a:r>
          </a:p>
          <a:p>
            <a:r>
              <a:rPr lang="en-US" dirty="0"/>
              <a:t>Training responsibility is split between temp company and host company</a:t>
            </a:r>
          </a:p>
          <a:p>
            <a:r>
              <a:rPr lang="en-US" dirty="0"/>
              <a:t>Temp workers do not get captured in typical </a:t>
            </a:r>
            <a:r>
              <a:rPr lang="en-US" dirty="0" err="1"/>
              <a:t>Occ</a:t>
            </a:r>
            <a:r>
              <a:rPr lang="en-US" dirty="0"/>
              <a:t>/Public Health surveillance systems</a:t>
            </a:r>
          </a:p>
          <a:p>
            <a:r>
              <a:rPr lang="en-US" dirty="0"/>
              <a:t>	Recording injuries on *</a:t>
            </a:r>
            <a:r>
              <a:rPr lang="en-US" b="1" dirty="0"/>
              <a:t>OSHA 300 log </a:t>
            </a:r>
            <a:r>
              <a:rPr lang="en-US" dirty="0"/>
              <a:t>does not distinguish “temp” from “direct hire” 	workers</a:t>
            </a:r>
          </a:p>
          <a:p>
            <a:r>
              <a:rPr lang="en-US" dirty="0"/>
              <a:t>	Temp companies are not required to list injured temp workers on their OSHA 300 log</a:t>
            </a:r>
          </a:p>
          <a:p>
            <a:r>
              <a:rPr lang="en-US" dirty="0"/>
              <a:t>	Immediate notification to OSHA of severe injury is made by host company; </a:t>
            </a:r>
          </a:p>
          <a:p>
            <a:r>
              <a:rPr lang="en-US" dirty="0"/>
              <a:t>		worker’s temp status is not noted</a:t>
            </a:r>
          </a:p>
          <a:p>
            <a:r>
              <a:rPr lang="en-US" dirty="0"/>
              <a:t>	Bureau of Labor Statistics Survey of </a:t>
            </a:r>
            <a:r>
              <a:rPr lang="en-US" dirty="0" err="1"/>
              <a:t>Occ</a:t>
            </a:r>
            <a:r>
              <a:rPr lang="en-US" dirty="0"/>
              <a:t> Illnesses/Injuries does not capture these</a:t>
            </a:r>
          </a:p>
          <a:p>
            <a:r>
              <a:rPr lang="en-US" dirty="0"/>
              <a:t>	Temp workers do not report their injuries –&gt; low wages, job insecurity</a:t>
            </a:r>
          </a:p>
          <a:p>
            <a:r>
              <a:rPr lang="en-US" dirty="0"/>
              <a:t>Workers’ compensation deterrent (raised premium for excess injuries) does not affect host</a:t>
            </a:r>
          </a:p>
          <a:p>
            <a:r>
              <a:rPr lang="en-US" dirty="0"/>
              <a:t>	Temp company pays work comp, even though worker is injured at the host company</a:t>
            </a:r>
          </a:p>
          <a:p>
            <a:r>
              <a:rPr lang="en-US" dirty="0"/>
              <a:t>	Host company is protected by workers’ comp as the “exclusive remedy” for an injury</a:t>
            </a:r>
          </a:p>
        </p:txBody>
      </p:sp>
    </p:spTree>
    <p:extLst>
      <p:ext uri="{BB962C8B-B14F-4D97-AF65-F5344CB8AC3E}">
        <p14:creationId xmlns:p14="http://schemas.microsoft.com/office/powerpoint/2010/main" val="40235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7AC43-DAC2-4C29-B347-9BD0155E2C67}"/>
              </a:ext>
            </a:extLst>
          </p:cNvPr>
          <p:cNvSpPr>
            <a:spLocks noGrp="1"/>
          </p:cNvSpPr>
          <p:nvPr>
            <p:ph type="title"/>
          </p:nvPr>
        </p:nvSpPr>
        <p:spPr/>
        <p:txBody>
          <a:bodyPr/>
          <a:lstStyle/>
          <a:p>
            <a:r>
              <a:rPr lang="en-US" dirty="0"/>
              <a:t>Policy Initiatives</a:t>
            </a:r>
          </a:p>
        </p:txBody>
      </p:sp>
    </p:spTree>
    <p:extLst>
      <p:ext uri="{BB962C8B-B14F-4D97-AF65-F5344CB8AC3E}">
        <p14:creationId xmlns:p14="http://schemas.microsoft.com/office/powerpoint/2010/main" val="280356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2758-361A-4866-AB57-E384685AA187}"/>
              </a:ext>
            </a:extLst>
          </p:cNvPr>
          <p:cNvSpPr>
            <a:spLocks noGrp="1"/>
          </p:cNvSpPr>
          <p:nvPr>
            <p:ph type="title"/>
          </p:nvPr>
        </p:nvSpPr>
        <p:spPr/>
        <p:txBody>
          <a:bodyPr>
            <a:normAutofit/>
          </a:bodyPr>
          <a:lstStyle/>
          <a:p>
            <a:r>
              <a:rPr lang="en-US" dirty="0"/>
              <a:t>Problem #1. Workers Compensation</a:t>
            </a:r>
          </a:p>
        </p:txBody>
      </p:sp>
      <p:sp>
        <p:nvSpPr>
          <p:cNvPr id="3" name="Content Placeholder 2">
            <a:extLst>
              <a:ext uri="{FF2B5EF4-FFF2-40B4-BE49-F238E27FC236}">
                <a16:creationId xmlns:a16="http://schemas.microsoft.com/office/drawing/2014/main" id="{CC3348EB-D941-462E-ABDF-7CFEF8B3D8AB}"/>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Workers’ compensation is the “exclusive remedy” for a work-related </a:t>
            </a:r>
            <a:r>
              <a:rPr lang="en-US" sz="2400" dirty="0" smtClean="0"/>
              <a:t>injury</a:t>
            </a:r>
          </a:p>
          <a:p>
            <a:pPr marL="977900" lvl="1" indent="-342900"/>
            <a:r>
              <a:rPr lang="en-US" sz="2400" dirty="0" smtClean="0"/>
              <a:t>Protects both the temp and host companies from law suits</a:t>
            </a:r>
            <a:endParaRPr lang="en-US" sz="2400" dirty="0"/>
          </a:p>
          <a:p>
            <a:pPr marL="342900" indent="-342900">
              <a:buFont typeface="Arial" panose="020B0604020202020204" pitchFamily="34" charset="0"/>
              <a:buChar char="•"/>
            </a:pPr>
            <a:r>
              <a:rPr lang="en-US" sz="2400" dirty="0" smtClean="0"/>
              <a:t>Work Comp insurer assesses a higher payment from </a:t>
            </a:r>
            <a:r>
              <a:rPr lang="en-US" sz="2400" dirty="0" smtClean="0"/>
              <a:t>companies with a lot of injuries</a:t>
            </a:r>
            <a:r>
              <a:rPr lang="en-US" sz="2400" dirty="0" smtClean="0"/>
              <a:t> </a:t>
            </a:r>
            <a:r>
              <a:rPr lang="en-US" sz="2400" dirty="0"/>
              <a:t>(“experience rating”)</a:t>
            </a:r>
          </a:p>
          <a:p>
            <a:pPr marL="977900" lvl="1" indent="-342900"/>
            <a:r>
              <a:rPr lang="en-US" sz="2400" dirty="0"/>
              <a:t>Temp company pays for the work comp insurance; host does not </a:t>
            </a:r>
            <a:r>
              <a:rPr lang="en-US" sz="2400" dirty="0" smtClean="0"/>
              <a:t>pay</a:t>
            </a:r>
          </a:p>
          <a:p>
            <a:pPr lvl="1" indent="0">
              <a:buNone/>
            </a:pPr>
            <a:endParaRPr lang="en-US" sz="2400" dirty="0" smtClean="0"/>
          </a:p>
          <a:p>
            <a:pPr lvl="1" indent="0">
              <a:buNone/>
            </a:pPr>
            <a:r>
              <a:rPr lang="en-US" sz="2400" dirty="0" smtClean="0"/>
              <a:t>IN SUMMARY—Work Comp experience is not a deterrent</a:t>
            </a:r>
            <a:r>
              <a:rPr lang="en-US" sz="2400" dirty="0" smtClean="0"/>
              <a:t> </a:t>
            </a:r>
            <a:endParaRPr lang="en-US" sz="2400" dirty="0"/>
          </a:p>
          <a:p>
            <a:r>
              <a:rPr lang="en-US" sz="2400" dirty="0"/>
              <a:t>When a worker gets hurt, the host company is protected from getting sued, but </a:t>
            </a:r>
            <a:r>
              <a:rPr lang="en-US" sz="2400" dirty="0" smtClean="0"/>
              <a:t>does </a:t>
            </a:r>
            <a:r>
              <a:rPr lang="en-US" sz="2400" dirty="0"/>
              <a:t>not see a rise in </a:t>
            </a:r>
            <a:r>
              <a:rPr lang="en-US" sz="2400" dirty="0" smtClean="0"/>
              <a:t>work-comp costs</a:t>
            </a:r>
            <a:endParaRPr lang="en-US" sz="2400" dirty="0"/>
          </a:p>
        </p:txBody>
      </p:sp>
    </p:spTree>
    <p:extLst>
      <p:ext uri="{BB962C8B-B14F-4D97-AF65-F5344CB8AC3E}">
        <p14:creationId xmlns:p14="http://schemas.microsoft.com/office/powerpoint/2010/main" val="134104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 to solve Work Comp problem</a:t>
            </a:r>
          </a:p>
        </p:txBody>
      </p:sp>
      <p:sp>
        <p:nvSpPr>
          <p:cNvPr id="3" name="Content Placeholder 2"/>
          <p:cNvSpPr>
            <a:spLocks noGrp="1"/>
          </p:cNvSpPr>
          <p:nvPr>
            <p:ph idx="1"/>
          </p:nvPr>
        </p:nvSpPr>
        <p:spPr/>
        <p:txBody>
          <a:bodyPr>
            <a:normAutofit fontScale="92500" lnSpcReduction="20000"/>
          </a:bodyPr>
          <a:lstStyle/>
          <a:p>
            <a:pPr lvl="0"/>
            <a:r>
              <a:rPr lang="en-US" b="1" dirty="0"/>
              <a:t>Recommendation 1.</a:t>
            </a:r>
            <a:r>
              <a:rPr lang="en-US" dirty="0"/>
              <a:t> Require the borrowing/host company to directly purchase workers’ compensation insurance for all workers, including loaned/temp employees </a:t>
            </a:r>
          </a:p>
          <a:p>
            <a:pPr lvl="1"/>
            <a:r>
              <a:rPr lang="en-US" dirty="0"/>
              <a:t>Work comp insurance should cover loaned/temp workers to the same degree as the directly hired employees</a:t>
            </a:r>
          </a:p>
          <a:p>
            <a:pPr lvl="2"/>
            <a:r>
              <a:rPr lang="en-US" dirty="0"/>
              <a:t>Disallow contractual obligations/language that list the loaning/temp company as the purchaser of workers’ comp insurance (it automatically falls to the borrowing/host and any language that states otherwise is disallowed in legal proceedings)</a:t>
            </a:r>
          </a:p>
          <a:p>
            <a:pPr lvl="0"/>
            <a:r>
              <a:rPr lang="en-US" b="1" dirty="0"/>
              <a:t>Recommendation 2.</a:t>
            </a:r>
            <a:r>
              <a:rPr lang="en-US" dirty="0"/>
              <a:t> Require borrowing/host employers to report loaned/temp employees to the borrowing/host employer’s workers’ compensation insurance carrier (even if Recommendation 1 is not met—i.e., the borrowing/host does not carry work comp insurance for loaned/temp employees)</a:t>
            </a:r>
          </a:p>
          <a:p>
            <a:pPr lvl="1"/>
            <a:r>
              <a:rPr lang="en-US" dirty="0"/>
              <a:t>These should be reported, at minimum, on a quarterly basis</a:t>
            </a:r>
          </a:p>
          <a:p>
            <a:pPr lvl="0"/>
            <a:r>
              <a:rPr lang="en-US" b="1" dirty="0"/>
              <a:t>Recommendation 3.</a:t>
            </a:r>
            <a:r>
              <a:rPr lang="en-US" dirty="0"/>
              <a:t> If the loaning/temp company purchases the workers’ comp insurance, do not allow </a:t>
            </a:r>
            <a:r>
              <a:rPr lang="en-US" b="1" dirty="0"/>
              <a:t>exclusive remedy</a:t>
            </a:r>
            <a:r>
              <a:rPr lang="en-US" dirty="0"/>
              <a:t> protection for the borrowing/host company</a:t>
            </a:r>
          </a:p>
          <a:p>
            <a:pPr lvl="1"/>
            <a:r>
              <a:rPr lang="en-US" dirty="0"/>
              <a:t>Require that liability for a workplace injury reside at the employer/workplace where the loaned/temp worker works</a:t>
            </a:r>
          </a:p>
          <a:p>
            <a:pPr lvl="1"/>
            <a:r>
              <a:rPr lang="en-US" dirty="0"/>
              <a:t>Do not allow “dual employer” consideration</a:t>
            </a:r>
          </a:p>
          <a:p>
            <a:endParaRPr lang="en-US" dirty="0"/>
          </a:p>
        </p:txBody>
      </p:sp>
    </p:spTree>
    <p:extLst>
      <p:ext uri="{BB962C8B-B14F-4D97-AF65-F5344CB8AC3E}">
        <p14:creationId xmlns:p14="http://schemas.microsoft.com/office/powerpoint/2010/main" val="301898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BA49-D956-4AA2-AF6F-D38805921EFD}"/>
              </a:ext>
            </a:extLst>
          </p:cNvPr>
          <p:cNvSpPr>
            <a:spLocks noGrp="1"/>
          </p:cNvSpPr>
          <p:nvPr>
            <p:ph type="title"/>
          </p:nvPr>
        </p:nvSpPr>
        <p:spPr/>
        <p:txBody>
          <a:bodyPr/>
          <a:lstStyle/>
          <a:p>
            <a:r>
              <a:rPr lang="en-US" dirty="0"/>
              <a:t>Problem #2. Safety training</a:t>
            </a:r>
          </a:p>
        </p:txBody>
      </p:sp>
      <p:sp>
        <p:nvSpPr>
          <p:cNvPr id="3" name="Content Placeholder 2">
            <a:extLst>
              <a:ext uri="{FF2B5EF4-FFF2-40B4-BE49-F238E27FC236}">
                <a16:creationId xmlns:a16="http://schemas.microsoft.com/office/drawing/2014/main" id="{972861DB-0D01-413D-82F6-6C7A42F2AA6A}"/>
              </a:ext>
            </a:extLst>
          </p:cNvPr>
          <p:cNvSpPr>
            <a:spLocks noGrp="1"/>
          </p:cNvSpPr>
          <p:nvPr>
            <p:ph idx="1"/>
          </p:nvPr>
        </p:nvSpPr>
        <p:spPr/>
        <p:txBody>
          <a:bodyPr>
            <a:normAutofit/>
          </a:bodyPr>
          <a:lstStyle/>
          <a:p>
            <a:pPr marL="342900" indent="-342900">
              <a:buFont typeface="Arial" panose="020B0604020202020204" pitchFamily="34" charset="0"/>
              <a:buChar char="•"/>
            </a:pPr>
            <a:r>
              <a:rPr lang="en-US" sz="2800" dirty="0"/>
              <a:t>Safety training is, by OSHA law, supposed to be shared by temp and host companies</a:t>
            </a:r>
          </a:p>
          <a:p>
            <a:pPr marL="977900" lvl="1" indent="-342900"/>
            <a:r>
              <a:rPr lang="en-US" sz="2800" dirty="0"/>
              <a:t>Temp might provide general OSH training</a:t>
            </a:r>
          </a:p>
          <a:p>
            <a:pPr marL="977900" lvl="1" indent="-342900"/>
            <a:r>
              <a:rPr lang="en-US" sz="2800" dirty="0"/>
              <a:t>Host should provide specific training for the job</a:t>
            </a:r>
          </a:p>
          <a:p>
            <a:pPr marL="342900" indent="-342900">
              <a:buFont typeface="Arial" panose="020B0604020202020204" pitchFamily="34" charset="0"/>
              <a:buChar char="•"/>
            </a:pPr>
            <a:r>
              <a:rPr lang="en-US" sz="2800" dirty="0"/>
              <a:t>Training is often not provided at all</a:t>
            </a:r>
          </a:p>
          <a:p>
            <a:pPr marL="977900" lvl="1" indent="-342900"/>
            <a:r>
              <a:rPr lang="en-US" sz="2800" dirty="0"/>
              <a:t>Workers on night shift, training inconvenient</a:t>
            </a:r>
          </a:p>
          <a:p>
            <a:pPr marL="977900" lvl="1" indent="-342900"/>
            <a:r>
              <a:rPr lang="en-US" sz="2800" dirty="0"/>
              <a:t>Worker turnover is high</a:t>
            </a:r>
          </a:p>
          <a:p>
            <a:pPr marL="977900" lvl="1" indent="-342900"/>
            <a:r>
              <a:rPr lang="en-US" sz="2800" dirty="0"/>
              <a:t>Workers must be paid for training time</a:t>
            </a:r>
          </a:p>
        </p:txBody>
      </p:sp>
    </p:spTree>
    <p:extLst>
      <p:ext uri="{BB962C8B-B14F-4D97-AF65-F5344CB8AC3E}">
        <p14:creationId xmlns:p14="http://schemas.microsoft.com/office/powerpoint/2010/main" val="123313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 to mandate safety training</a:t>
            </a:r>
          </a:p>
        </p:txBody>
      </p:sp>
      <p:sp>
        <p:nvSpPr>
          <p:cNvPr id="3" name="Content Placeholder 2"/>
          <p:cNvSpPr>
            <a:spLocks noGrp="1"/>
          </p:cNvSpPr>
          <p:nvPr>
            <p:ph idx="1"/>
          </p:nvPr>
        </p:nvSpPr>
        <p:spPr/>
        <p:txBody>
          <a:bodyPr/>
          <a:lstStyle/>
          <a:p>
            <a:pPr lvl="0"/>
            <a:r>
              <a:rPr lang="en-US" b="1" dirty="0"/>
              <a:t>Recommendation 1. </a:t>
            </a:r>
            <a:r>
              <a:rPr lang="en-US" dirty="0"/>
              <a:t>Require the borrowing/host employer, alone, to provide safety and health training and all personal protective equipment; remove the responsibility of the temp/loaning employer.</a:t>
            </a:r>
          </a:p>
          <a:p>
            <a:pPr lvl="1"/>
            <a:r>
              <a:rPr lang="en-US" dirty="0"/>
              <a:t>Develop contractual language and mandate its use in temporary staffing contracts.</a:t>
            </a:r>
          </a:p>
          <a:p>
            <a:pPr lvl="1"/>
            <a:r>
              <a:rPr lang="en-US" dirty="0"/>
              <a:t>Enforce the OSHA recordkeeping requirement related to PPE and training.</a:t>
            </a:r>
          </a:p>
          <a:p>
            <a:pPr lvl="0"/>
            <a:r>
              <a:rPr lang="en-US" b="1" dirty="0"/>
              <a:t>Recommendation 2.</a:t>
            </a:r>
            <a:r>
              <a:rPr lang="en-US" dirty="0"/>
              <a:t>  Continue the shared responsibility of temp/loaning and host/borrowing employers to provide training, but mandate the details and develop an accounting/evaluation system to assure legal compliance, implementation of best practices, and continuous quality improvement. </a:t>
            </a:r>
          </a:p>
          <a:p>
            <a:pPr lvl="0"/>
            <a:r>
              <a:rPr lang="en-US" b="1" dirty="0"/>
              <a:t>Recommendation 3. </a:t>
            </a:r>
            <a:r>
              <a:rPr lang="en-US" dirty="0"/>
              <a:t>Require a recorded exposure assessment and safety audit at every workplace and for every job done by a temp worker. </a:t>
            </a:r>
          </a:p>
          <a:p>
            <a:pPr lvl="0"/>
            <a:r>
              <a:rPr lang="en-US" b="1" dirty="0"/>
              <a:t>Recommendation 4. </a:t>
            </a:r>
            <a:r>
              <a:rPr lang="en-US" dirty="0"/>
              <a:t>Require temp company personnel to accompany temp workers to the borrowing/host employer on the first day and periodically.</a:t>
            </a:r>
          </a:p>
          <a:p>
            <a:endParaRPr lang="en-US" dirty="0"/>
          </a:p>
        </p:txBody>
      </p:sp>
    </p:spTree>
    <p:extLst>
      <p:ext uri="{BB962C8B-B14F-4D97-AF65-F5344CB8AC3E}">
        <p14:creationId xmlns:p14="http://schemas.microsoft.com/office/powerpoint/2010/main" val="160896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0678-BC5F-4611-AB80-2DA59303E0B9}"/>
              </a:ext>
            </a:extLst>
          </p:cNvPr>
          <p:cNvSpPr>
            <a:spLocks noGrp="1"/>
          </p:cNvSpPr>
          <p:nvPr>
            <p:ph type="title"/>
          </p:nvPr>
        </p:nvSpPr>
        <p:spPr/>
        <p:txBody>
          <a:bodyPr>
            <a:normAutofit fontScale="90000"/>
          </a:bodyPr>
          <a:lstStyle/>
          <a:p>
            <a:r>
              <a:rPr lang="en-US" dirty="0"/>
              <a:t>Problem #3. Temp injuries not captured in surveillance systems</a:t>
            </a:r>
          </a:p>
        </p:txBody>
      </p:sp>
      <p:sp>
        <p:nvSpPr>
          <p:cNvPr id="3" name="Content Placeholder 2">
            <a:extLst>
              <a:ext uri="{FF2B5EF4-FFF2-40B4-BE49-F238E27FC236}">
                <a16:creationId xmlns:a16="http://schemas.microsoft.com/office/drawing/2014/main" id="{6D8A553F-FC9A-4ADD-8D1D-C4AADF3F8969}"/>
              </a:ext>
            </a:extLst>
          </p:cNvPr>
          <p:cNvSpPr>
            <a:spLocks noGrp="1"/>
          </p:cNvSpPr>
          <p:nvPr>
            <p:ph idx="1"/>
          </p:nvPr>
        </p:nvSpPr>
        <p:spPr>
          <a:xfrm>
            <a:off x="571500" y="2198594"/>
            <a:ext cx="11049000" cy="3729240"/>
          </a:xfrm>
        </p:spPr>
        <p:txBody>
          <a:bodyPr>
            <a:normAutofit/>
          </a:bodyPr>
          <a:lstStyle/>
          <a:p>
            <a:pPr marL="342900" indent="-342900">
              <a:buFont typeface="Arial" panose="020B0604020202020204" pitchFamily="34" charset="0"/>
              <a:buChar char="•"/>
            </a:pPr>
            <a:r>
              <a:rPr lang="en-US" sz="3600" dirty="0"/>
              <a:t>Discussed in slides, above</a:t>
            </a:r>
          </a:p>
        </p:txBody>
      </p:sp>
    </p:spTree>
    <p:extLst>
      <p:ext uri="{BB962C8B-B14F-4D97-AF65-F5344CB8AC3E}">
        <p14:creationId xmlns:p14="http://schemas.microsoft.com/office/powerpoint/2010/main" val="328571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3D1B76-05B4-4767-A53D-D97BAA810527}"/>
              </a:ext>
            </a:extLst>
          </p:cNvPr>
          <p:cNvSpPr>
            <a:spLocks noGrp="1"/>
          </p:cNvSpPr>
          <p:nvPr>
            <p:ph type="title"/>
          </p:nvPr>
        </p:nvSpPr>
        <p:spPr>
          <a:xfrm>
            <a:off x="5782235" y="1099828"/>
            <a:ext cx="4047566" cy="2329172"/>
          </a:xfrm>
        </p:spPr>
        <p:txBody>
          <a:bodyPr>
            <a:normAutofit fontScale="90000"/>
          </a:bodyPr>
          <a:lstStyle/>
          <a:p>
            <a:r>
              <a:rPr lang="en-US" dirty="0"/>
              <a:t>Why do I </a:t>
            </a:r>
            <a:r>
              <a:rPr lang="en-US" dirty="0" smtClean="0"/>
              <a:t>work </a:t>
            </a:r>
            <a:r>
              <a:rPr lang="en-US" dirty="0"/>
              <a:t>on </a:t>
            </a:r>
            <a:br>
              <a:rPr lang="en-US" dirty="0"/>
            </a:br>
            <a:r>
              <a:rPr lang="en-US" dirty="0"/>
              <a:t>Occupational Injury?</a:t>
            </a:r>
            <a:br>
              <a:rPr lang="en-US" dirty="0"/>
            </a:br>
            <a:r>
              <a:rPr lang="en-US" dirty="0"/>
              <a:t/>
            </a:r>
            <a:br>
              <a:rPr lang="en-US" dirty="0"/>
            </a:br>
            <a:r>
              <a:rPr lang="en-US" dirty="0"/>
              <a:t>Justice and Equity</a:t>
            </a:r>
            <a:br>
              <a:rPr lang="en-US" dirty="0"/>
            </a:br>
            <a:r>
              <a:rPr lang="en-US" dirty="0"/>
              <a:t>for working people</a:t>
            </a:r>
          </a:p>
        </p:txBody>
      </p:sp>
      <p:sp>
        <p:nvSpPr>
          <p:cNvPr id="6" name="Content Placeholder 5">
            <a:extLst>
              <a:ext uri="{FF2B5EF4-FFF2-40B4-BE49-F238E27FC236}">
                <a16:creationId xmlns:a16="http://schemas.microsoft.com/office/drawing/2014/main" id="{6222ED55-3509-4A95-969D-36CA5C88DC7B}"/>
              </a:ext>
            </a:extLst>
          </p:cNvPr>
          <p:cNvSpPr>
            <a:spLocks noGrp="1"/>
          </p:cNvSpPr>
          <p:nvPr>
            <p:ph idx="4294967295"/>
          </p:nvPr>
        </p:nvSpPr>
        <p:spPr>
          <a:xfrm>
            <a:off x="6261941" y="3978649"/>
            <a:ext cx="3630612" cy="693738"/>
          </a:xfrm>
        </p:spPr>
        <p:txBody>
          <a:bodyPr>
            <a:normAutofit lnSpcReduction="10000"/>
          </a:bodyPr>
          <a:lstStyle/>
          <a:p>
            <a:r>
              <a:rPr lang="en-US" dirty="0">
                <a:hlinkClick r:id="rId2"/>
              </a:rPr>
              <a:t>http://www.tempfilm.com/film2</a:t>
            </a:r>
            <a:endParaRPr lang="en-US" dirty="0"/>
          </a:p>
          <a:p>
            <a:r>
              <a:rPr lang="en-US" dirty="0"/>
              <a:t>Trailer    </a:t>
            </a:r>
          </a:p>
        </p:txBody>
      </p:sp>
      <p:pic>
        <p:nvPicPr>
          <p:cNvPr id="8" name="Picture 7">
            <a:extLst>
              <a:ext uri="{FF2B5EF4-FFF2-40B4-BE49-F238E27FC236}">
                <a16:creationId xmlns:a16="http://schemas.microsoft.com/office/drawing/2014/main" id="{F8F9270F-2549-4983-849B-2222144E455C}"/>
              </a:ext>
            </a:extLst>
          </p:cNvPr>
          <p:cNvPicPr>
            <a:picLocks noChangeAspect="1"/>
          </p:cNvPicPr>
          <p:nvPr/>
        </p:nvPicPr>
        <p:blipFill>
          <a:blip r:embed="rId3"/>
          <a:stretch>
            <a:fillRect/>
          </a:stretch>
        </p:blipFill>
        <p:spPr>
          <a:xfrm>
            <a:off x="584844" y="652181"/>
            <a:ext cx="3682046" cy="5385547"/>
          </a:xfrm>
          <a:prstGeom prst="rect">
            <a:avLst/>
          </a:prstGeom>
        </p:spPr>
      </p:pic>
    </p:spTree>
    <p:extLst>
      <p:ext uri="{BB962C8B-B14F-4D97-AF65-F5344CB8AC3E}">
        <p14:creationId xmlns:p14="http://schemas.microsoft.com/office/powerpoint/2010/main" val="354928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to alter reporting requirements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Recommendation 1. </a:t>
            </a:r>
            <a:r>
              <a:rPr lang="en-US" dirty="0"/>
              <a:t>Require both the host/borrowing company and the temp staffing company to record injuries on the OSHA 300 log—dual logging of single injuries.</a:t>
            </a:r>
          </a:p>
          <a:p>
            <a:pPr lvl="1"/>
            <a:r>
              <a:rPr lang="en-US" dirty="0"/>
              <a:t>Borrowing/host company lists a temp worker injury on their log; notifies the Temp employer</a:t>
            </a:r>
          </a:p>
          <a:p>
            <a:pPr lvl="1"/>
            <a:r>
              <a:rPr lang="en-US" dirty="0"/>
              <a:t>Temp company branch that hired the worker records on the log; </a:t>
            </a:r>
          </a:p>
          <a:p>
            <a:pPr lvl="2"/>
            <a:r>
              <a:rPr lang="en-US" dirty="0"/>
              <a:t>if OSHA 300 log rolls up to the transnational temp company, </a:t>
            </a:r>
            <a:r>
              <a:rPr lang="en-US" dirty="0" err="1"/>
              <a:t>zipcode</a:t>
            </a:r>
            <a:r>
              <a:rPr lang="en-US" dirty="0"/>
              <a:t> of branch should be recorded for every employee</a:t>
            </a:r>
          </a:p>
          <a:p>
            <a:pPr lvl="1"/>
            <a:r>
              <a:rPr lang="en-US" dirty="0"/>
              <a:t>Corroborate logs of Temp and Host companies whenever there is a severe injury (those that must be reported to OSHA in 24 hours)</a:t>
            </a:r>
          </a:p>
          <a:p>
            <a:pPr lvl="1"/>
            <a:r>
              <a:rPr lang="en-US" dirty="0"/>
              <a:t>Make the OSHA 300 log available to the Illinois Department of Labor (could be written in the Illinois Temporary and Day Laborer Services Act</a:t>
            </a:r>
          </a:p>
          <a:p>
            <a:pPr lvl="1"/>
            <a:r>
              <a:rPr lang="en-US" dirty="0"/>
              <a:t>Make the OSHA 300 log available to the workers’ compensation insurer</a:t>
            </a:r>
          </a:p>
          <a:p>
            <a:pPr lvl="0"/>
            <a:r>
              <a:rPr lang="en-US" b="1" dirty="0"/>
              <a:t>Recommendation 2</a:t>
            </a:r>
            <a:r>
              <a:rPr lang="en-US" dirty="0"/>
              <a:t>. Add a column to the OSHA 300 log for listing whether a worker was employed through temporary staffing (borrowed employee).</a:t>
            </a:r>
          </a:p>
          <a:p>
            <a:pPr lvl="0"/>
            <a:r>
              <a:rPr lang="en-US" b="1" dirty="0"/>
              <a:t>Recommendation 3. </a:t>
            </a:r>
            <a:r>
              <a:rPr lang="en-US" dirty="0"/>
              <a:t>Require that all OSHA 300 logs be submitted to OSHA on an annual basis (</a:t>
            </a:r>
            <a:r>
              <a:rPr lang="en-US" dirty="0" err="1"/>
              <a:t>ie</a:t>
            </a:r>
            <a:r>
              <a:rPr lang="en-US" dirty="0"/>
              <a:t>, re-issue the 2016 rule that was rolled back in 2017) </a:t>
            </a:r>
          </a:p>
          <a:p>
            <a:pPr lvl="1"/>
            <a:r>
              <a:rPr lang="en-US" dirty="0"/>
              <a:t>Link temp company data/cases with non-temp data/cases by geographic area on an annual basis to check correspondence of the two lists--to detect non-compliance by one party or the other, to get an accurate count of temp worker injuries, to focus interventions to prevent workplace injuries among temp workers.</a:t>
            </a:r>
          </a:p>
          <a:p>
            <a:endParaRPr lang="en-US" dirty="0"/>
          </a:p>
        </p:txBody>
      </p:sp>
    </p:spTree>
    <p:extLst>
      <p:ext uri="{BB962C8B-B14F-4D97-AF65-F5344CB8AC3E}">
        <p14:creationId xmlns:p14="http://schemas.microsoft.com/office/powerpoint/2010/main" val="46295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E310-66D2-4810-8841-0F2119BF754A}"/>
              </a:ext>
            </a:extLst>
          </p:cNvPr>
          <p:cNvSpPr>
            <a:spLocks noGrp="1"/>
          </p:cNvSpPr>
          <p:nvPr>
            <p:ph type="title"/>
          </p:nvPr>
        </p:nvSpPr>
        <p:spPr/>
        <p:txBody>
          <a:bodyPr>
            <a:normAutofit fontScale="90000"/>
          </a:bodyPr>
          <a:lstStyle/>
          <a:p>
            <a:r>
              <a:rPr lang="en-US" dirty="0"/>
              <a:t>Problem #4. Temp companies not following best practices</a:t>
            </a:r>
          </a:p>
        </p:txBody>
      </p:sp>
      <p:sp>
        <p:nvSpPr>
          <p:cNvPr id="3" name="Content Placeholder 2">
            <a:extLst>
              <a:ext uri="{FF2B5EF4-FFF2-40B4-BE49-F238E27FC236}">
                <a16:creationId xmlns:a16="http://schemas.microsoft.com/office/drawing/2014/main" id="{8A2E4190-86C2-4B57-815A-D36BBE59311D}"/>
              </a:ext>
            </a:extLst>
          </p:cNvPr>
          <p:cNvSpPr>
            <a:spLocks noGrp="1"/>
          </p:cNvSpPr>
          <p:nvPr>
            <p:ph idx="1"/>
          </p:nvPr>
        </p:nvSpPr>
        <p:spPr>
          <a:xfrm>
            <a:off x="571500" y="1694328"/>
            <a:ext cx="11049000" cy="4233505"/>
          </a:xfrm>
        </p:spPr>
        <p:txBody>
          <a:bodyPr>
            <a:normAutofit/>
          </a:bodyPr>
          <a:lstStyle/>
          <a:p>
            <a:pPr marL="342900" indent="-342900">
              <a:buFont typeface="Arial" panose="020B0604020202020204" pitchFamily="34" charset="0"/>
              <a:buChar char="•"/>
            </a:pPr>
            <a:r>
              <a:rPr lang="en-US" sz="3600" dirty="0"/>
              <a:t>No training</a:t>
            </a:r>
          </a:p>
          <a:p>
            <a:pPr marL="342900" indent="-342900">
              <a:buFont typeface="Arial" panose="020B0604020202020204" pitchFamily="34" charset="0"/>
              <a:buChar char="•"/>
            </a:pPr>
            <a:r>
              <a:rPr lang="en-US" sz="3600" dirty="0"/>
              <a:t>No safety audits of host placements</a:t>
            </a:r>
          </a:p>
          <a:p>
            <a:pPr marL="342900" indent="-342900">
              <a:buFont typeface="Arial" panose="020B0604020202020204" pitchFamily="34" charset="0"/>
              <a:buChar char="•"/>
            </a:pPr>
            <a:r>
              <a:rPr lang="en-US" sz="3600" dirty="0"/>
              <a:t>Lack of communication between temp and host</a:t>
            </a:r>
          </a:p>
        </p:txBody>
      </p:sp>
    </p:spTree>
    <p:extLst>
      <p:ext uri="{BB962C8B-B14F-4D97-AF65-F5344CB8AC3E}">
        <p14:creationId xmlns:p14="http://schemas.microsoft.com/office/powerpoint/2010/main" val="19928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for vetting and certifying temp staffing </a:t>
            </a:r>
            <a:r>
              <a:rPr lang="en-US" dirty="0" err="1"/>
              <a:t>companites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Recommendation 1.</a:t>
            </a:r>
            <a:r>
              <a:rPr lang="en-US" dirty="0"/>
              <a:t> Connect </a:t>
            </a:r>
            <a:r>
              <a:rPr lang="en-US" dirty="0" err="1"/>
              <a:t>withSeal</a:t>
            </a:r>
            <a:r>
              <a:rPr lang="en-US" dirty="0"/>
              <a:t> of Approval Program efforts; include “best practice” items related to occupational safety and health. Drawing from Problems/</a:t>
            </a:r>
            <a:r>
              <a:rPr lang="en-US" dirty="0" err="1"/>
              <a:t>Recommondations</a:t>
            </a:r>
            <a:r>
              <a:rPr lang="en-US" dirty="0"/>
              <a:t> 1-3, above, the following are issues that should be added:</a:t>
            </a:r>
            <a:endParaRPr lang="en-US" sz="2400" dirty="0"/>
          </a:p>
          <a:p>
            <a:r>
              <a:rPr lang="en-US" dirty="0"/>
              <a:t> </a:t>
            </a:r>
            <a:endParaRPr lang="en-US" sz="2400" dirty="0"/>
          </a:p>
          <a:p>
            <a:pPr lvl="1"/>
            <a:r>
              <a:rPr lang="en-US" dirty="0"/>
              <a:t>Require the borrowing/host employer to purchase workers compensation insurance for temp workers or remove their </a:t>
            </a:r>
            <a:r>
              <a:rPr lang="en-US" b="1" dirty="0"/>
              <a:t>Exclusive remedy</a:t>
            </a:r>
            <a:r>
              <a:rPr lang="en-US" dirty="0"/>
              <a:t> protection for a work-related illness or injury</a:t>
            </a:r>
            <a:endParaRPr lang="en-US" sz="2400" dirty="0"/>
          </a:p>
          <a:p>
            <a:pPr lvl="1"/>
            <a:r>
              <a:rPr lang="en-US" dirty="0"/>
              <a:t>Require training by the borrowing host/employer and monitor compliance</a:t>
            </a:r>
            <a:endParaRPr lang="en-US" sz="2400" dirty="0"/>
          </a:p>
          <a:p>
            <a:pPr lvl="1"/>
            <a:r>
              <a:rPr lang="en-US" dirty="0"/>
              <a:t>Require that both the borrowing/host employer and the temporary staffing employer record work-related illnesses and injuries on their respective OSHA 300 logs, corroborate case entries on an annual basis, and make the logs public. </a:t>
            </a:r>
            <a:endParaRPr lang="en-US" sz="2400" dirty="0"/>
          </a:p>
          <a:p>
            <a:r>
              <a:rPr lang="en-US" b="1" dirty="0"/>
              <a:t> </a:t>
            </a:r>
            <a:endParaRPr lang="en-US" sz="2400" dirty="0"/>
          </a:p>
          <a:p>
            <a:pPr lvl="0"/>
            <a:r>
              <a:rPr lang="en-US" b="1" dirty="0"/>
              <a:t>Recommendation 2.</a:t>
            </a:r>
            <a:r>
              <a:rPr lang="en-US" dirty="0"/>
              <a:t>  Work toward amending the Seal of Approval program related to removing the workers’ compensation </a:t>
            </a:r>
            <a:r>
              <a:rPr lang="en-US" b="1" dirty="0"/>
              <a:t>exclusive remedy</a:t>
            </a:r>
            <a:r>
              <a:rPr lang="en-US" dirty="0"/>
              <a:t> protection of host/borrowing employers  unless the host/borrowing employer purchases the workers compensation insurance policy that covers injured temp workers</a:t>
            </a:r>
            <a:endParaRPr lang="en-US" sz="2400" dirty="0"/>
          </a:p>
          <a:p>
            <a:endParaRPr lang="en-US" dirty="0"/>
          </a:p>
        </p:txBody>
      </p:sp>
    </p:spTree>
    <p:extLst>
      <p:ext uri="{BB962C8B-B14F-4D97-AF65-F5344CB8AC3E}">
        <p14:creationId xmlns:p14="http://schemas.microsoft.com/office/powerpoint/2010/main" val="2985560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ADAD9-D0BA-4C61-8461-9E0443CFDCBC}"/>
              </a:ext>
            </a:extLst>
          </p:cNvPr>
          <p:cNvSpPr>
            <a:spLocks noGrp="1"/>
          </p:cNvSpPr>
          <p:nvPr>
            <p:ph type="body" sz="quarter" idx="12"/>
          </p:nvPr>
        </p:nvSpPr>
        <p:spPr>
          <a:xfrm>
            <a:off x="6160193" y="2494837"/>
            <a:ext cx="5924231" cy="2110376"/>
          </a:xfrm>
        </p:spPr>
        <p:txBody>
          <a:bodyPr>
            <a:normAutofit/>
          </a:bodyPr>
          <a:lstStyle/>
          <a:p>
            <a:pPr algn="ctr"/>
            <a:r>
              <a:rPr lang="en-US" dirty="0"/>
              <a:t>Connect with us!</a:t>
            </a:r>
          </a:p>
          <a:p>
            <a:pPr algn="ctr"/>
            <a:r>
              <a:rPr lang="en-US" dirty="0"/>
              <a:t>Illinoisinjuryprevention.org</a:t>
            </a:r>
          </a:p>
          <a:p>
            <a:pPr algn="ctr"/>
            <a:r>
              <a:rPr lang="en-US" dirty="0"/>
              <a:t>lforst@uic.edu</a:t>
            </a:r>
          </a:p>
        </p:txBody>
      </p:sp>
      <p:pic>
        <p:nvPicPr>
          <p:cNvPr id="10" name="Content Placeholder 9" descr="Graphical user interface, website&#10;&#10;Description automatically generated">
            <a:extLst>
              <a:ext uri="{FF2B5EF4-FFF2-40B4-BE49-F238E27FC236}">
                <a16:creationId xmlns:a16="http://schemas.microsoft.com/office/drawing/2014/main" id="{0788FFBF-0DAC-4F4F-9C3A-F48987E97A32}"/>
              </a:ext>
            </a:extLst>
          </p:cNvPr>
          <p:cNvPicPr>
            <a:picLocks noGrp="1" noChangeAspect="1"/>
          </p:cNvPicPr>
          <p:nvPr>
            <p:ph sz="quarter" idx="13"/>
          </p:nvPr>
        </p:nvPicPr>
        <p:blipFill>
          <a:blip r:embed="rId2"/>
          <a:stretch>
            <a:fillRect/>
          </a:stretch>
        </p:blipFill>
        <p:spPr>
          <a:xfrm>
            <a:off x="302626" y="1580805"/>
            <a:ext cx="5621607" cy="3340521"/>
          </a:xfrm>
        </p:spPr>
      </p:pic>
    </p:spTree>
    <p:extLst>
      <p:ext uri="{BB962C8B-B14F-4D97-AF65-F5344CB8AC3E}">
        <p14:creationId xmlns:p14="http://schemas.microsoft.com/office/powerpoint/2010/main" val="207424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temp staffing?</a:t>
            </a:r>
          </a:p>
        </p:txBody>
      </p:sp>
      <p:sp>
        <p:nvSpPr>
          <p:cNvPr id="6" name="Content Placeholder 5"/>
          <p:cNvSpPr>
            <a:spLocks noGrp="1"/>
          </p:cNvSpPr>
          <p:nvPr>
            <p:ph idx="1"/>
          </p:nvPr>
        </p:nvSpPr>
        <p:spPr/>
        <p:txBody>
          <a:bodyPr/>
          <a:lstStyle/>
          <a:p>
            <a:r>
              <a:rPr lang="en-US" b="1" dirty="0"/>
              <a:t>Temp staffing company</a:t>
            </a:r>
          </a:p>
          <a:p>
            <a:r>
              <a:rPr lang="en-US" dirty="0"/>
              <a:t>	Employs workers</a:t>
            </a:r>
          </a:p>
          <a:p>
            <a:r>
              <a:rPr lang="en-US" dirty="0"/>
              <a:t>	Covers wages, unemployment, workers compensation insurance</a:t>
            </a:r>
          </a:p>
          <a:p>
            <a:r>
              <a:rPr lang="en-US" dirty="0"/>
              <a:t>	</a:t>
            </a:r>
            <a:r>
              <a:rPr lang="en-US" dirty="0" smtClean="0"/>
              <a:t>Contracts with, and places </a:t>
            </a:r>
            <a:r>
              <a:rPr lang="en-US" dirty="0"/>
              <a:t>workers at “host” companies</a:t>
            </a:r>
          </a:p>
          <a:p>
            <a:r>
              <a:rPr lang="en-US" b="1" dirty="0"/>
              <a:t>Host company</a:t>
            </a:r>
          </a:p>
          <a:p>
            <a:r>
              <a:rPr lang="en-US" dirty="0"/>
              <a:t>	Contracts with temp company for workers</a:t>
            </a:r>
          </a:p>
          <a:p>
            <a:r>
              <a:rPr lang="en-US" dirty="0"/>
              <a:t>		No responsibility for HR oversight</a:t>
            </a:r>
          </a:p>
          <a:p>
            <a:r>
              <a:rPr lang="en-US" dirty="0"/>
              <a:t>		Can grow and shrink workforce overnight</a:t>
            </a:r>
          </a:p>
          <a:p>
            <a:r>
              <a:rPr lang="en-US" dirty="0"/>
              <a:t>	</a:t>
            </a:r>
          </a:p>
          <a:p>
            <a:r>
              <a:rPr lang="en-US" dirty="0"/>
              <a:t>	</a:t>
            </a:r>
          </a:p>
        </p:txBody>
      </p:sp>
      <p:pic>
        <p:nvPicPr>
          <p:cNvPr id="7" name="Picture 6"/>
          <p:cNvPicPr>
            <a:picLocks noChangeAspect="1"/>
          </p:cNvPicPr>
          <p:nvPr/>
        </p:nvPicPr>
        <p:blipFill>
          <a:blip r:embed="rId3"/>
          <a:stretch>
            <a:fillRect/>
          </a:stretch>
        </p:blipFill>
        <p:spPr>
          <a:xfrm>
            <a:off x="9606365" y="238914"/>
            <a:ext cx="2184170" cy="2197778"/>
          </a:xfrm>
          <a:prstGeom prst="rect">
            <a:avLst/>
          </a:prstGeom>
        </p:spPr>
      </p:pic>
      <p:pic>
        <p:nvPicPr>
          <p:cNvPr id="8" name="Picture 7"/>
          <p:cNvPicPr>
            <a:picLocks noChangeAspect="1"/>
          </p:cNvPicPr>
          <p:nvPr/>
        </p:nvPicPr>
        <p:blipFill>
          <a:blip r:embed="rId4"/>
          <a:stretch>
            <a:fillRect/>
          </a:stretch>
        </p:blipFill>
        <p:spPr>
          <a:xfrm>
            <a:off x="9401175" y="3229763"/>
            <a:ext cx="1905000" cy="1905000"/>
          </a:xfrm>
          <a:prstGeom prst="rect">
            <a:avLst/>
          </a:prstGeom>
        </p:spPr>
      </p:pic>
      <p:pic>
        <p:nvPicPr>
          <p:cNvPr id="9" name="Picture 8"/>
          <p:cNvPicPr>
            <a:picLocks noChangeAspect="1"/>
          </p:cNvPicPr>
          <p:nvPr/>
        </p:nvPicPr>
        <p:blipFill>
          <a:blip r:embed="rId5"/>
          <a:stretch>
            <a:fillRect/>
          </a:stretch>
        </p:blipFill>
        <p:spPr>
          <a:xfrm>
            <a:off x="8699108" y="5309074"/>
            <a:ext cx="1814513" cy="1237520"/>
          </a:xfrm>
          <a:prstGeom prst="rect">
            <a:avLst/>
          </a:prstGeom>
        </p:spPr>
      </p:pic>
      <p:pic>
        <p:nvPicPr>
          <p:cNvPr id="10" name="Picture 9"/>
          <p:cNvPicPr>
            <a:picLocks noChangeAspect="1"/>
          </p:cNvPicPr>
          <p:nvPr/>
        </p:nvPicPr>
        <p:blipFill>
          <a:blip r:embed="rId6"/>
          <a:stretch>
            <a:fillRect/>
          </a:stretch>
        </p:blipFill>
        <p:spPr>
          <a:xfrm>
            <a:off x="4219575" y="5285261"/>
            <a:ext cx="3124200" cy="1190625"/>
          </a:xfrm>
          <a:prstGeom prst="rect">
            <a:avLst/>
          </a:prstGeom>
        </p:spPr>
      </p:pic>
      <p:pic>
        <p:nvPicPr>
          <p:cNvPr id="11" name="Picture 10"/>
          <p:cNvPicPr>
            <a:picLocks noChangeAspect="1"/>
          </p:cNvPicPr>
          <p:nvPr/>
        </p:nvPicPr>
        <p:blipFill>
          <a:blip r:embed="rId7"/>
          <a:stretch>
            <a:fillRect/>
          </a:stretch>
        </p:blipFill>
        <p:spPr>
          <a:xfrm>
            <a:off x="571499" y="5091900"/>
            <a:ext cx="3314700" cy="1381125"/>
          </a:xfrm>
          <a:prstGeom prst="rect">
            <a:avLst/>
          </a:prstGeom>
        </p:spPr>
      </p:pic>
      <p:pic>
        <p:nvPicPr>
          <p:cNvPr id="12" name="Picture 11"/>
          <p:cNvPicPr>
            <a:picLocks noChangeAspect="1"/>
          </p:cNvPicPr>
          <p:nvPr/>
        </p:nvPicPr>
        <p:blipFill>
          <a:blip r:embed="rId8"/>
          <a:stretch>
            <a:fillRect/>
          </a:stretch>
        </p:blipFill>
        <p:spPr>
          <a:xfrm>
            <a:off x="6400800" y="238914"/>
            <a:ext cx="2762250" cy="1657350"/>
          </a:xfrm>
          <a:prstGeom prst="rect">
            <a:avLst/>
          </a:prstGeom>
        </p:spPr>
      </p:pic>
    </p:spTree>
    <p:extLst>
      <p:ext uri="{BB962C8B-B14F-4D97-AF65-F5344CB8AC3E}">
        <p14:creationId xmlns:p14="http://schemas.microsoft.com/office/powerpoint/2010/main" val="298112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Temp Staffing</a:t>
            </a:r>
          </a:p>
        </p:txBody>
      </p:sp>
      <p:sp>
        <p:nvSpPr>
          <p:cNvPr id="8" name="Content Placeholder 7">
            <a:extLst>
              <a:ext uri="{FF2B5EF4-FFF2-40B4-BE49-F238E27FC236}">
                <a16:creationId xmlns:a16="http://schemas.microsoft.com/office/drawing/2014/main" id="{FCE84237-0146-40CB-8CB0-5AA7029E0AAC}"/>
              </a:ext>
            </a:extLst>
          </p:cNvPr>
          <p:cNvSpPr>
            <a:spLocks noGrp="1"/>
          </p:cNvSpPr>
          <p:nvPr>
            <p:ph idx="1"/>
          </p:nvPr>
        </p:nvSpPr>
        <p:spPr>
          <a:xfrm>
            <a:off x="571499" y="1437125"/>
            <a:ext cx="11048999" cy="4993399"/>
          </a:xfrm>
        </p:spPr>
        <p:txBody>
          <a:bodyPr>
            <a:normAutofit fontScale="85000" lnSpcReduction="10000"/>
          </a:bodyPr>
          <a:lstStyle/>
          <a:p>
            <a:r>
              <a:rPr lang="en-US" b="1" dirty="0">
                <a:solidFill>
                  <a:schemeClr val="tx2"/>
                </a:solidFill>
              </a:rPr>
              <a:t>MYTHS</a:t>
            </a:r>
          </a:p>
          <a:p>
            <a:pPr marL="342900" indent="-342900">
              <a:buFont typeface="Arial" panose="020B0604020202020204" pitchFamily="34" charset="0"/>
              <a:buChar char="•"/>
            </a:pPr>
            <a:r>
              <a:rPr lang="en-US" dirty="0">
                <a:solidFill>
                  <a:schemeClr val="tx2"/>
                </a:solidFill>
              </a:rPr>
              <a:t>Temp status is a good way for workers to figure out if a job is right for them</a:t>
            </a:r>
          </a:p>
          <a:p>
            <a:pPr marL="342900" indent="-342900">
              <a:buFont typeface="Arial" panose="020B0604020202020204" pitchFamily="34" charset="0"/>
              <a:buChar char="•"/>
            </a:pPr>
            <a:r>
              <a:rPr lang="en-US" dirty="0">
                <a:solidFill>
                  <a:schemeClr val="tx2"/>
                </a:solidFill>
              </a:rPr>
              <a:t>Temp status gives workers an “in” to get a permanent position in a job where they are temping</a:t>
            </a:r>
          </a:p>
          <a:p>
            <a:pPr marL="342900" indent="-342900">
              <a:buFont typeface="Arial" panose="020B0604020202020204" pitchFamily="34" charset="0"/>
              <a:buChar char="•"/>
            </a:pPr>
            <a:r>
              <a:rPr lang="en-US" dirty="0">
                <a:solidFill>
                  <a:schemeClr val="tx2"/>
                </a:solidFill>
              </a:rPr>
              <a:t>“Temp” is a good alternative for those who want to work part time</a:t>
            </a:r>
          </a:p>
          <a:p>
            <a:pPr marL="342900" indent="-342900">
              <a:buFont typeface="Arial" panose="020B0604020202020204" pitchFamily="34" charset="0"/>
              <a:buChar char="•"/>
            </a:pPr>
            <a:r>
              <a:rPr lang="en-US" dirty="0">
                <a:solidFill>
                  <a:schemeClr val="tx2"/>
                </a:solidFill>
              </a:rPr>
              <a:t>Secretarial work (e.g., Kelly Services) is the most common temp employment</a:t>
            </a:r>
          </a:p>
          <a:p>
            <a:pPr marL="342900" indent="-342900">
              <a:buFont typeface="Arial" panose="020B0604020202020204" pitchFamily="34" charset="0"/>
              <a:buChar char="•"/>
            </a:pPr>
            <a:r>
              <a:rPr lang="en-US" dirty="0">
                <a:solidFill>
                  <a:schemeClr val="tx2"/>
                </a:solidFill>
              </a:rPr>
              <a:t>Temp workers get good wages and benefits</a:t>
            </a:r>
          </a:p>
          <a:p>
            <a:pPr marL="342900" indent="-342900">
              <a:buFont typeface="Arial" panose="020B0604020202020204" pitchFamily="34" charset="0"/>
              <a:buChar char="•"/>
            </a:pPr>
            <a:r>
              <a:rPr lang="en-US" b="1" dirty="0">
                <a:solidFill>
                  <a:schemeClr val="tx2"/>
                </a:solidFill>
              </a:rPr>
              <a:t>Temp workers are at equal risk of injury compared to directly hired workers in the same companies</a:t>
            </a:r>
          </a:p>
          <a:p>
            <a:r>
              <a:rPr lang="en-US" b="1" dirty="0">
                <a:solidFill>
                  <a:schemeClr val="tx2"/>
                </a:solidFill>
              </a:rPr>
              <a:t>FACTS</a:t>
            </a:r>
          </a:p>
          <a:p>
            <a:pPr marL="342900" indent="-342900">
              <a:buFont typeface="Arial" panose="020B0604020202020204" pitchFamily="34" charset="0"/>
              <a:buChar char="•"/>
            </a:pPr>
            <a:r>
              <a:rPr lang="en-US" dirty="0">
                <a:solidFill>
                  <a:schemeClr val="tx2"/>
                </a:solidFill>
              </a:rPr>
              <a:t>Most temp workers come and go from companies and are never directly </a:t>
            </a:r>
            <a:r>
              <a:rPr lang="en-US" dirty="0" smtClean="0">
                <a:solidFill>
                  <a:schemeClr val="tx2"/>
                </a:solidFill>
              </a:rPr>
              <a:t>hired</a:t>
            </a:r>
          </a:p>
          <a:p>
            <a:pPr marL="342900" indent="-342900">
              <a:buFont typeface="Arial" panose="020B0604020202020204" pitchFamily="34" charset="0"/>
              <a:buChar char="•"/>
            </a:pPr>
            <a:r>
              <a:rPr lang="en-US" dirty="0" smtClean="0">
                <a:solidFill>
                  <a:schemeClr val="tx2"/>
                </a:solidFill>
              </a:rPr>
              <a:t>Temp workers don’t know the boss and the boss does not know them</a:t>
            </a:r>
            <a:endParaRPr lang="en-US" dirty="0">
              <a:solidFill>
                <a:schemeClr val="tx2"/>
              </a:solidFill>
            </a:endParaRPr>
          </a:p>
          <a:p>
            <a:pPr marL="342900" indent="-342900">
              <a:buFont typeface="Arial" panose="020B0604020202020204" pitchFamily="34" charset="0"/>
              <a:buChar char="•"/>
            </a:pPr>
            <a:r>
              <a:rPr lang="en-US" dirty="0">
                <a:solidFill>
                  <a:schemeClr val="tx2"/>
                </a:solidFill>
              </a:rPr>
              <a:t>Temp workers are often </a:t>
            </a:r>
            <a:r>
              <a:rPr lang="en-US" dirty="0" smtClean="0">
                <a:solidFill>
                  <a:schemeClr val="tx2"/>
                </a:solidFill>
              </a:rPr>
              <a:t>have </a:t>
            </a:r>
            <a:r>
              <a:rPr lang="en-US" dirty="0">
                <a:solidFill>
                  <a:schemeClr val="tx2"/>
                </a:solidFill>
              </a:rPr>
              <a:t>trouble getting </a:t>
            </a:r>
            <a:r>
              <a:rPr lang="en-US" dirty="0" smtClean="0">
                <a:solidFill>
                  <a:schemeClr val="tx2"/>
                </a:solidFill>
              </a:rPr>
              <a:t>work </a:t>
            </a:r>
            <a:r>
              <a:rPr lang="en-US" dirty="0" smtClean="0">
                <a:solidFill>
                  <a:schemeClr val="tx2"/>
                </a:solidFill>
                <a:sym typeface="Wingdings" panose="05000000000000000000" pitchFamily="2" charset="2"/>
              </a:rPr>
              <a:t> </a:t>
            </a:r>
            <a:r>
              <a:rPr lang="en-US" dirty="0" smtClean="0">
                <a:solidFill>
                  <a:schemeClr val="tx2"/>
                </a:solidFill>
              </a:rPr>
              <a:t>low </a:t>
            </a:r>
            <a:r>
              <a:rPr lang="en-US" dirty="0">
                <a:solidFill>
                  <a:schemeClr val="tx2"/>
                </a:solidFill>
              </a:rPr>
              <a:t>education, low skills, returning </a:t>
            </a:r>
            <a:r>
              <a:rPr lang="en-US" dirty="0" smtClean="0">
                <a:solidFill>
                  <a:schemeClr val="tx2"/>
                </a:solidFill>
              </a:rPr>
              <a:t>citizens</a:t>
            </a:r>
            <a:endParaRPr lang="en-US" dirty="0">
              <a:solidFill>
                <a:schemeClr val="tx2"/>
              </a:solidFill>
            </a:endParaRPr>
          </a:p>
          <a:p>
            <a:pPr marL="342900" indent="-342900">
              <a:buFont typeface="Arial" panose="020B0604020202020204" pitchFamily="34" charset="0"/>
              <a:buChar char="•"/>
            </a:pPr>
            <a:r>
              <a:rPr lang="en-US" dirty="0">
                <a:solidFill>
                  <a:schemeClr val="tx2"/>
                </a:solidFill>
              </a:rPr>
              <a:t>Temp staffing companies are generally located in low income communities</a:t>
            </a:r>
          </a:p>
          <a:p>
            <a:pPr marL="342900" indent="-342900">
              <a:buFont typeface="Arial" panose="020B0604020202020204" pitchFamily="34" charset="0"/>
              <a:buChar char="•"/>
            </a:pPr>
            <a:r>
              <a:rPr lang="en-US" dirty="0">
                <a:solidFill>
                  <a:schemeClr val="tx2"/>
                </a:solidFill>
              </a:rPr>
              <a:t>Temp wages are generally 50-80% of their direct-hire counterparts</a:t>
            </a:r>
          </a:p>
          <a:p>
            <a:pPr marL="342900" indent="-342900">
              <a:buFont typeface="Arial" panose="020B0604020202020204" pitchFamily="34" charset="0"/>
              <a:buChar char="•"/>
            </a:pPr>
            <a:r>
              <a:rPr lang="en-US" b="1" dirty="0">
                <a:solidFill>
                  <a:schemeClr val="tx2"/>
                </a:solidFill>
              </a:rPr>
              <a:t>Injury risk – both number and severity – may be higher for temps than non-temps</a:t>
            </a:r>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8" y="286167"/>
            <a:ext cx="2152651" cy="1051636"/>
          </a:xfrm>
          <a:prstGeom prst="rect">
            <a:avLst/>
          </a:prstGeom>
        </p:spPr>
      </p:pic>
      <p:sp>
        <p:nvSpPr>
          <p:cNvPr id="3" name="TextBox 2"/>
          <p:cNvSpPr txBox="1"/>
          <p:nvPr/>
        </p:nvSpPr>
        <p:spPr>
          <a:xfrm>
            <a:off x="9495692" y="248201"/>
            <a:ext cx="2313839" cy="1169551"/>
          </a:xfrm>
          <a:prstGeom prst="rect">
            <a:avLst/>
          </a:prstGeom>
          <a:noFill/>
        </p:spPr>
        <p:txBody>
          <a:bodyPr wrap="square" rtlCol="0">
            <a:spAutoFit/>
          </a:bodyPr>
          <a:lstStyle/>
          <a:p>
            <a:r>
              <a:rPr lang="en-US" sz="1400" b="1" dirty="0">
                <a:solidFill>
                  <a:srgbClr val="002060"/>
                </a:solidFill>
              </a:rPr>
              <a:t>The Temp Economy: From Kelly Girls to Permatemps in Postwar America Paperback – Illustrated, January 7, 2011 </a:t>
            </a:r>
          </a:p>
          <a:p>
            <a:r>
              <a:rPr lang="en-US" sz="1400" dirty="0" smtClean="0">
                <a:hlinkClick r:id="rId3"/>
              </a:rPr>
              <a:t>Erin </a:t>
            </a:r>
            <a:r>
              <a:rPr lang="en-US" sz="1400" dirty="0">
                <a:hlinkClick r:id="rId3"/>
              </a:rPr>
              <a:t>Hatton</a:t>
            </a:r>
            <a:endParaRPr lang="en-US" sz="1400" dirty="0">
              <a:solidFill>
                <a:srgbClr val="002060"/>
              </a:solidFill>
            </a:endParaRPr>
          </a:p>
        </p:txBody>
      </p:sp>
    </p:spTree>
    <p:extLst>
      <p:ext uri="{BB962C8B-B14F-4D97-AF65-F5344CB8AC3E}">
        <p14:creationId xmlns:p14="http://schemas.microsoft.com/office/powerpoint/2010/main" val="38023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EADA-6155-40A8-9444-56606A16F30A}"/>
              </a:ext>
            </a:extLst>
          </p:cNvPr>
          <p:cNvSpPr>
            <a:spLocks noGrp="1"/>
          </p:cNvSpPr>
          <p:nvPr>
            <p:ph type="title"/>
          </p:nvPr>
        </p:nvSpPr>
        <p:spPr/>
        <p:txBody>
          <a:bodyPr/>
          <a:lstStyle/>
          <a:p>
            <a:r>
              <a:rPr lang="en-US" dirty="0"/>
              <a:t>Data</a:t>
            </a:r>
          </a:p>
        </p:txBody>
      </p:sp>
    </p:spTree>
    <p:extLst>
      <p:ext uri="{BB962C8B-B14F-4D97-AF65-F5344CB8AC3E}">
        <p14:creationId xmlns:p14="http://schemas.microsoft.com/office/powerpoint/2010/main" val="16712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Object"/>
          <p:cNvGraphicFramePr/>
          <p:nvPr>
            <p:extLst>
              <p:ext uri="{D42A27DB-BD31-4B8C-83A1-F6EECF244321}">
                <p14:modId xmlns:p14="http://schemas.microsoft.com/office/powerpoint/2010/main" val="3661381456"/>
              </p:ext>
            </p:extLst>
          </p:nvPr>
        </p:nvGraphicFramePr>
        <p:xfrm>
          <a:off x="1495949" y="1755825"/>
          <a:ext cx="8533875" cy="468945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p:txBody>
          <a:bodyPr>
            <a:normAutofit fontScale="90000"/>
          </a:bodyPr>
          <a:lstStyle/>
          <a:p>
            <a:r>
              <a:rPr lang="en-US" dirty="0"/>
              <a:t>Annual temporary and contract staffing employment in the United States from 2000 to 2019 (in millions)</a:t>
            </a:r>
            <a:br>
              <a:rPr lang="en-US" dirty="0"/>
            </a:br>
            <a:endParaRPr lang="en-US" dirty="0"/>
          </a:p>
        </p:txBody>
      </p:sp>
    </p:spTree>
    <p:extLst>
      <p:ext uri="{BB962C8B-B14F-4D97-AF65-F5344CB8AC3E}">
        <p14:creationId xmlns:p14="http://schemas.microsoft.com/office/powerpoint/2010/main" val="17869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 workers in US and MIPA States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4036195"/>
              </p:ext>
            </p:extLst>
          </p:nvPr>
        </p:nvGraphicFramePr>
        <p:xfrm>
          <a:off x="428623" y="1436688"/>
          <a:ext cx="11334750" cy="3901440"/>
        </p:xfrm>
        <a:graphic>
          <a:graphicData uri="http://schemas.openxmlformats.org/drawingml/2006/table">
            <a:tbl>
              <a:tblPr firstRow="1" bandRow="1">
                <a:tableStyleId>{5C22544A-7EE6-4342-B048-85BDC9FD1C3A}</a:tableStyleId>
              </a:tblPr>
              <a:tblGrid>
                <a:gridCol w="1724027">
                  <a:extLst>
                    <a:ext uri="{9D8B030D-6E8A-4147-A177-3AD203B41FA5}">
                      <a16:colId xmlns:a16="http://schemas.microsoft.com/office/drawing/2014/main" val="2935909165"/>
                    </a:ext>
                  </a:extLst>
                </a:gridCol>
                <a:gridCol w="1323973">
                  <a:extLst>
                    <a:ext uri="{9D8B030D-6E8A-4147-A177-3AD203B41FA5}">
                      <a16:colId xmlns:a16="http://schemas.microsoft.com/office/drawing/2014/main" val="2820139313"/>
                    </a:ext>
                  </a:extLst>
                </a:gridCol>
                <a:gridCol w="1381125">
                  <a:extLst>
                    <a:ext uri="{9D8B030D-6E8A-4147-A177-3AD203B41FA5}">
                      <a16:colId xmlns:a16="http://schemas.microsoft.com/office/drawing/2014/main" val="2276312474"/>
                    </a:ext>
                  </a:extLst>
                </a:gridCol>
                <a:gridCol w="1381125">
                  <a:extLst>
                    <a:ext uri="{9D8B030D-6E8A-4147-A177-3AD203B41FA5}">
                      <a16:colId xmlns:a16="http://schemas.microsoft.com/office/drawing/2014/main" val="264732487"/>
                    </a:ext>
                  </a:extLst>
                </a:gridCol>
                <a:gridCol w="1381125">
                  <a:extLst>
                    <a:ext uri="{9D8B030D-6E8A-4147-A177-3AD203B41FA5}">
                      <a16:colId xmlns:a16="http://schemas.microsoft.com/office/drawing/2014/main" val="1581408788"/>
                    </a:ext>
                  </a:extLst>
                </a:gridCol>
                <a:gridCol w="1381125">
                  <a:extLst>
                    <a:ext uri="{9D8B030D-6E8A-4147-A177-3AD203B41FA5}">
                      <a16:colId xmlns:a16="http://schemas.microsoft.com/office/drawing/2014/main" val="4047769"/>
                    </a:ext>
                  </a:extLst>
                </a:gridCol>
                <a:gridCol w="1381125">
                  <a:extLst>
                    <a:ext uri="{9D8B030D-6E8A-4147-A177-3AD203B41FA5}">
                      <a16:colId xmlns:a16="http://schemas.microsoft.com/office/drawing/2014/main" val="600728647"/>
                    </a:ext>
                  </a:extLst>
                </a:gridCol>
                <a:gridCol w="1381125">
                  <a:extLst>
                    <a:ext uri="{9D8B030D-6E8A-4147-A177-3AD203B41FA5}">
                      <a16:colId xmlns:a16="http://schemas.microsoft.com/office/drawing/2014/main" val="3873801904"/>
                    </a:ext>
                  </a:extLst>
                </a:gridCol>
              </a:tblGrid>
              <a:tr h="370840">
                <a:tc>
                  <a:txBody>
                    <a:bodyPr/>
                    <a:lstStyle/>
                    <a:p>
                      <a:endParaRPr lang="en-US" dirty="0"/>
                    </a:p>
                  </a:txBody>
                  <a:tcPr/>
                </a:tc>
                <a:tc>
                  <a:txBody>
                    <a:bodyPr/>
                    <a:lstStyle/>
                    <a:p>
                      <a:pPr algn="ctr"/>
                      <a:r>
                        <a:rPr lang="en-US" sz="2000" dirty="0"/>
                        <a:t>US</a:t>
                      </a:r>
                    </a:p>
                  </a:txBody>
                  <a:tcPr/>
                </a:tc>
                <a:tc>
                  <a:txBody>
                    <a:bodyPr/>
                    <a:lstStyle/>
                    <a:p>
                      <a:pPr algn="ctr"/>
                      <a:r>
                        <a:rPr lang="en-US" sz="2000" dirty="0"/>
                        <a:t>#3*</a:t>
                      </a:r>
                      <a:r>
                        <a:rPr lang="en-US" sz="2000" baseline="0" dirty="0"/>
                        <a:t> </a:t>
                      </a:r>
                      <a:r>
                        <a:rPr lang="en-US" sz="2000" dirty="0"/>
                        <a:t>Illinois</a:t>
                      </a:r>
                    </a:p>
                  </a:txBody>
                  <a:tcPr/>
                </a:tc>
                <a:tc>
                  <a:txBody>
                    <a:bodyPr/>
                    <a:lstStyle/>
                    <a:p>
                      <a:pPr algn="ctr"/>
                      <a:r>
                        <a:rPr lang="en-US" sz="2000" dirty="0"/>
                        <a:t>Michigan</a:t>
                      </a:r>
                    </a:p>
                  </a:txBody>
                  <a:tcPr/>
                </a:tc>
                <a:tc>
                  <a:txBody>
                    <a:bodyPr/>
                    <a:lstStyle/>
                    <a:p>
                      <a:pPr algn="ctr"/>
                      <a:r>
                        <a:rPr lang="en-US" sz="2000" dirty="0"/>
                        <a:t>Ohio</a:t>
                      </a:r>
                    </a:p>
                  </a:txBody>
                  <a:tcPr/>
                </a:tc>
                <a:tc>
                  <a:txBody>
                    <a:bodyPr/>
                    <a:lstStyle/>
                    <a:p>
                      <a:pPr algn="ctr"/>
                      <a:r>
                        <a:rPr lang="en-US" sz="2000" dirty="0"/>
                        <a:t>Indiana</a:t>
                      </a:r>
                    </a:p>
                  </a:txBody>
                  <a:tcPr/>
                </a:tc>
                <a:tc>
                  <a:txBody>
                    <a:bodyPr/>
                    <a:lstStyle/>
                    <a:p>
                      <a:pPr algn="ctr"/>
                      <a:r>
                        <a:rPr lang="en-US" sz="2000" dirty="0"/>
                        <a:t>Minnesota</a:t>
                      </a:r>
                    </a:p>
                  </a:txBody>
                  <a:tcPr/>
                </a:tc>
                <a:tc>
                  <a:txBody>
                    <a:bodyPr/>
                    <a:lstStyle/>
                    <a:p>
                      <a:pPr algn="ctr"/>
                      <a:r>
                        <a:rPr lang="en-US" sz="2000" dirty="0"/>
                        <a:t>Wisconsin</a:t>
                      </a:r>
                    </a:p>
                  </a:txBody>
                  <a:tcPr/>
                </a:tc>
                <a:extLst>
                  <a:ext uri="{0D108BD9-81ED-4DB2-BD59-A6C34878D82A}">
                    <a16:rowId xmlns:a16="http://schemas.microsoft.com/office/drawing/2014/main" val="2734494761"/>
                  </a:ext>
                </a:extLst>
              </a:tr>
              <a:tr h="370840">
                <a:tc>
                  <a:txBody>
                    <a:bodyPr/>
                    <a:lstStyle/>
                    <a:p>
                      <a:r>
                        <a:rPr lang="en-US" sz="2000" b="1" dirty="0"/>
                        <a:t>No. Temps</a:t>
                      </a:r>
                    </a:p>
                  </a:txBody>
                  <a:tcPr/>
                </a:tc>
                <a:tc>
                  <a:txBody>
                    <a:bodyPr/>
                    <a:lstStyle/>
                    <a:p>
                      <a:pPr algn="ctr"/>
                      <a:r>
                        <a:rPr lang="en-US" sz="2000" dirty="0"/>
                        <a:t>16 million</a:t>
                      </a:r>
                    </a:p>
                    <a:p>
                      <a:pPr algn="ctr"/>
                      <a:endParaRPr lang="en-US" sz="2000" dirty="0"/>
                    </a:p>
                  </a:txBody>
                  <a:tcPr/>
                </a:tc>
                <a:tc>
                  <a:txBody>
                    <a:bodyPr/>
                    <a:lstStyle/>
                    <a:p>
                      <a:pPr algn="ctr"/>
                      <a:r>
                        <a:rPr lang="en-US" sz="2000" dirty="0"/>
                        <a:t>1,265,500</a:t>
                      </a:r>
                    </a:p>
                  </a:txBody>
                  <a:tcPr/>
                </a:tc>
                <a:tc>
                  <a:txBody>
                    <a:bodyPr/>
                    <a:lstStyle/>
                    <a:p>
                      <a:pPr algn="ctr"/>
                      <a:r>
                        <a:rPr lang="en-US" sz="2000" dirty="0"/>
                        <a:t>732,100</a:t>
                      </a:r>
                    </a:p>
                  </a:txBody>
                  <a:tcPr/>
                </a:tc>
                <a:tc>
                  <a:txBody>
                    <a:bodyPr/>
                    <a:lstStyle/>
                    <a:p>
                      <a:pPr algn="ctr"/>
                      <a:r>
                        <a:rPr lang="en-US" sz="2000" dirty="0"/>
                        <a:t>717,100</a:t>
                      </a:r>
                    </a:p>
                  </a:txBody>
                  <a:tcPr/>
                </a:tc>
                <a:tc>
                  <a:txBody>
                    <a:bodyPr/>
                    <a:lstStyle/>
                    <a:p>
                      <a:pPr algn="ctr"/>
                      <a:r>
                        <a:rPr lang="en-US" sz="2000" dirty="0"/>
                        <a:t>485,200</a:t>
                      </a:r>
                    </a:p>
                  </a:txBody>
                  <a:tcPr/>
                </a:tc>
                <a:tc>
                  <a:txBody>
                    <a:bodyPr/>
                    <a:lstStyle/>
                    <a:p>
                      <a:pPr algn="ctr"/>
                      <a:r>
                        <a:rPr lang="en-US" sz="2000" dirty="0"/>
                        <a:t>386,900</a:t>
                      </a:r>
                    </a:p>
                  </a:txBody>
                  <a:tcPr/>
                </a:tc>
                <a:tc>
                  <a:txBody>
                    <a:bodyPr/>
                    <a:lstStyle/>
                    <a:p>
                      <a:pPr algn="ctr"/>
                      <a:r>
                        <a:rPr lang="en-US" sz="2000" dirty="0"/>
                        <a:t>347,000</a:t>
                      </a:r>
                    </a:p>
                  </a:txBody>
                  <a:tcPr/>
                </a:tc>
                <a:extLst>
                  <a:ext uri="{0D108BD9-81ED-4DB2-BD59-A6C34878D82A}">
                    <a16:rowId xmlns:a16="http://schemas.microsoft.com/office/drawing/2014/main" val="3607920848"/>
                  </a:ext>
                </a:extLst>
              </a:tr>
              <a:tr h="370840">
                <a:tc>
                  <a:txBody>
                    <a:bodyPr/>
                    <a:lstStyle/>
                    <a:p>
                      <a:r>
                        <a:rPr lang="en-US" sz="2000" b="1" dirty="0" err="1"/>
                        <a:t>Avg</a:t>
                      </a:r>
                      <a:r>
                        <a:rPr lang="en-US" sz="2000" b="1" dirty="0"/>
                        <a:t> each</a:t>
                      </a:r>
                      <a:r>
                        <a:rPr lang="en-US" sz="2000" b="1" baseline="0" dirty="0"/>
                        <a:t> week</a:t>
                      </a:r>
                      <a:endParaRPr lang="en-US" sz="2000" b="1" dirty="0"/>
                    </a:p>
                  </a:txBody>
                  <a:tcPr/>
                </a:tc>
                <a:tc>
                  <a:txBody>
                    <a:bodyPr/>
                    <a:lstStyle/>
                    <a:p>
                      <a:pPr algn="ctr"/>
                      <a:r>
                        <a:rPr lang="en-US" sz="2000" dirty="0"/>
                        <a:t>3,100,000</a:t>
                      </a:r>
                    </a:p>
                    <a:p>
                      <a:pPr algn="ctr"/>
                      <a:endParaRPr lang="en-US" sz="2000" dirty="0"/>
                    </a:p>
                  </a:txBody>
                  <a:tcPr/>
                </a:tc>
                <a:tc>
                  <a:txBody>
                    <a:bodyPr/>
                    <a:lstStyle/>
                    <a:p>
                      <a:pPr algn="ctr"/>
                      <a:r>
                        <a:rPr lang="en-US" sz="2000" dirty="0"/>
                        <a:t>245,700</a:t>
                      </a:r>
                    </a:p>
                  </a:txBody>
                  <a:tcPr/>
                </a:tc>
                <a:tc>
                  <a:txBody>
                    <a:bodyPr/>
                    <a:lstStyle/>
                    <a:p>
                      <a:pPr algn="ctr"/>
                      <a:r>
                        <a:rPr lang="en-US" sz="2000" dirty="0"/>
                        <a:t>142,200</a:t>
                      </a:r>
                    </a:p>
                  </a:txBody>
                  <a:tcPr/>
                </a:tc>
                <a:tc>
                  <a:txBody>
                    <a:bodyPr/>
                    <a:lstStyle/>
                    <a:p>
                      <a:pPr algn="ctr"/>
                      <a:r>
                        <a:rPr lang="en-US" sz="2000" dirty="0"/>
                        <a:t>139,200</a:t>
                      </a:r>
                    </a:p>
                  </a:txBody>
                  <a:tcPr/>
                </a:tc>
                <a:tc>
                  <a:txBody>
                    <a:bodyPr/>
                    <a:lstStyle/>
                    <a:p>
                      <a:pPr algn="ctr"/>
                      <a:r>
                        <a:rPr lang="en-US" sz="2000" dirty="0"/>
                        <a:t>94,200</a:t>
                      </a:r>
                    </a:p>
                  </a:txBody>
                  <a:tcPr/>
                </a:tc>
                <a:tc>
                  <a:txBody>
                    <a:bodyPr/>
                    <a:lstStyle/>
                    <a:p>
                      <a:pPr algn="ctr"/>
                      <a:r>
                        <a:rPr lang="en-US" sz="2000" dirty="0"/>
                        <a:t>75,100</a:t>
                      </a:r>
                    </a:p>
                  </a:txBody>
                  <a:tcPr/>
                </a:tc>
                <a:tc>
                  <a:txBody>
                    <a:bodyPr/>
                    <a:lstStyle/>
                    <a:p>
                      <a:pPr algn="ctr"/>
                      <a:r>
                        <a:rPr lang="en-US" sz="2000" dirty="0"/>
                        <a:t>67,400</a:t>
                      </a:r>
                    </a:p>
                  </a:txBody>
                  <a:tcPr/>
                </a:tc>
                <a:extLst>
                  <a:ext uri="{0D108BD9-81ED-4DB2-BD59-A6C34878D82A}">
                    <a16:rowId xmlns:a16="http://schemas.microsoft.com/office/drawing/2014/main" val="4095661395"/>
                  </a:ext>
                </a:extLst>
              </a:tr>
              <a:tr h="370840">
                <a:tc>
                  <a:txBody>
                    <a:bodyPr/>
                    <a:lstStyle/>
                    <a:p>
                      <a:r>
                        <a:rPr lang="en-US" sz="2000" b="1" dirty="0" err="1"/>
                        <a:t>Avg</a:t>
                      </a:r>
                      <a:r>
                        <a:rPr lang="en-US" sz="2000" b="1" baseline="0" dirty="0"/>
                        <a:t> annual earnings/job</a:t>
                      </a:r>
                      <a:endParaRPr lang="en-US" sz="2000" b="1" dirty="0"/>
                    </a:p>
                  </a:txBody>
                  <a:tcPr/>
                </a:tc>
                <a:tc>
                  <a:txBody>
                    <a:bodyPr/>
                    <a:lstStyle/>
                    <a:p>
                      <a:pPr algn="ctr"/>
                      <a:r>
                        <a:rPr lang="en-US" sz="2000" dirty="0"/>
                        <a:t>$41,500</a:t>
                      </a:r>
                    </a:p>
                  </a:txBody>
                  <a:tcPr/>
                </a:tc>
                <a:tc>
                  <a:txBody>
                    <a:bodyPr/>
                    <a:lstStyle/>
                    <a:p>
                      <a:pPr algn="ctr"/>
                      <a:r>
                        <a:rPr lang="en-US" sz="2000" dirty="0"/>
                        <a:t>$38,000</a:t>
                      </a:r>
                    </a:p>
                  </a:txBody>
                  <a:tcPr/>
                </a:tc>
                <a:tc>
                  <a:txBody>
                    <a:bodyPr/>
                    <a:lstStyle/>
                    <a:p>
                      <a:pPr algn="ctr"/>
                      <a:r>
                        <a:rPr lang="en-US" sz="2000" dirty="0"/>
                        <a:t>$35,900</a:t>
                      </a:r>
                    </a:p>
                  </a:txBody>
                  <a:tcPr/>
                </a:tc>
                <a:tc>
                  <a:txBody>
                    <a:bodyPr/>
                    <a:lstStyle/>
                    <a:p>
                      <a:pPr algn="ctr"/>
                      <a:r>
                        <a:rPr lang="en-US" sz="2000" dirty="0"/>
                        <a:t>$34,800</a:t>
                      </a:r>
                    </a:p>
                  </a:txBody>
                  <a:tcPr/>
                </a:tc>
                <a:tc>
                  <a:txBody>
                    <a:bodyPr/>
                    <a:lstStyle/>
                    <a:p>
                      <a:pPr algn="ctr"/>
                      <a:r>
                        <a:rPr lang="en-US" sz="2000" dirty="0"/>
                        <a:t>$33,500</a:t>
                      </a:r>
                    </a:p>
                  </a:txBody>
                  <a:tcPr/>
                </a:tc>
                <a:tc>
                  <a:txBody>
                    <a:bodyPr/>
                    <a:lstStyle/>
                    <a:p>
                      <a:pPr algn="ctr"/>
                      <a:r>
                        <a:rPr lang="en-US" sz="2000" dirty="0"/>
                        <a:t>$45,200</a:t>
                      </a:r>
                    </a:p>
                  </a:txBody>
                  <a:tcPr/>
                </a:tc>
                <a:tc>
                  <a:txBody>
                    <a:bodyPr/>
                    <a:lstStyle/>
                    <a:p>
                      <a:pPr algn="ctr"/>
                      <a:r>
                        <a:rPr lang="en-US" sz="2000" dirty="0"/>
                        <a:t>$36,400</a:t>
                      </a:r>
                    </a:p>
                  </a:txBody>
                  <a:tcPr/>
                </a:tc>
                <a:extLst>
                  <a:ext uri="{0D108BD9-81ED-4DB2-BD59-A6C34878D82A}">
                    <a16:rowId xmlns:a16="http://schemas.microsoft.com/office/drawing/2014/main" val="162477885"/>
                  </a:ext>
                </a:extLst>
              </a:tr>
              <a:tr h="370840">
                <a:tc>
                  <a:txBody>
                    <a:bodyPr/>
                    <a:lstStyle/>
                    <a:p>
                      <a:r>
                        <a:rPr lang="en-US" sz="2000" b="1" dirty="0"/>
                        <a:t>Sales</a:t>
                      </a:r>
                    </a:p>
                  </a:txBody>
                  <a:tcPr/>
                </a:tc>
                <a:tc>
                  <a:txBody>
                    <a:bodyPr/>
                    <a:lstStyle/>
                    <a:p>
                      <a:pPr algn="ctr"/>
                      <a:r>
                        <a:rPr lang="en-US" sz="2000" dirty="0"/>
                        <a:t>$136.7</a:t>
                      </a:r>
                      <a:r>
                        <a:rPr lang="en-US" sz="2000" baseline="0" dirty="0"/>
                        <a:t> </a:t>
                      </a:r>
                      <a:r>
                        <a:rPr lang="en-US" sz="2000" baseline="0" dirty="0" err="1"/>
                        <a:t>bil</a:t>
                      </a:r>
                      <a:endParaRPr lang="en-US" sz="2000" baseline="0" dirty="0"/>
                    </a:p>
                    <a:p>
                      <a:pPr algn="ctr"/>
                      <a:endParaRPr lang="en-US" sz="2000" dirty="0"/>
                    </a:p>
                  </a:txBody>
                  <a:tcPr/>
                </a:tc>
                <a:tc>
                  <a:txBody>
                    <a:bodyPr/>
                    <a:lstStyle/>
                    <a:p>
                      <a:pPr algn="ctr"/>
                      <a:r>
                        <a:rPr lang="en-US" sz="2000" dirty="0"/>
                        <a:t>$8.8 </a:t>
                      </a:r>
                      <a:r>
                        <a:rPr lang="en-US" sz="2000" dirty="0" err="1"/>
                        <a:t>bil</a:t>
                      </a:r>
                      <a:endParaRPr lang="en-US" sz="2000" dirty="0"/>
                    </a:p>
                  </a:txBody>
                  <a:tcPr/>
                </a:tc>
                <a:tc>
                  <a:txBody>
                    <a:bodyPr/>
                    <a:lstStyle/>
                    <a:p>
                      <a:pPr algn="ctr"/>
                      <a:r>
                        <a:rPr lang="en-US" sz="2000" dirty="0"/>
                        <a:t>$6.2 </a:t>
                      </a:r>
                      <a:r>
                        <a:rPr lang="en-US" sz="2000" dirty="0" err="1"/>
                        <a:t>bil</a:t>
                      </a:r>
                      <a:endParaRPr lang="en-US" sz="2000" dirty="0"/>
                    </a:p>
                  </a:txBody>
                  <a:tcPr/>
                </a:tc>
                <a:tc>
                  <a:txBody>
                    <a:bodyPr/>
                    <a:lstStyle/>
                    <a:p>
                      <a:pPr algn="ctr"/>
                      <a:r>
                        <a:rPr lang="en-US" sz="2000" dirty="0"/>
                        <a:t>$5.8 </a:t>
                      </a:r>
                      <a:r>
                        <a:rPr lang="en-US" sz="2000" dirty="0" err="1"/>
                        <a:t>bil</a:t>
                      </a:r>
                      <a:endParaRPr lang="en-US" sz="2000" dirty="0"/>
                    </a:p>
                  </a:txBody>
                  <a:tcPr/>
                </a:tc>
                <a:tc>
                  <a:txBody>
                    <a:bodyPr/>
                    <a:lstStyle/>
                    <a:p>
                      <a:pPr algn="ctr"/>
                      <a:r>
                        <a:rPr lang="en-US" sz="2000" dirty="0"/>
                        <a:t>$3.3 </a:t>
                      </a:r>
                      <a:r>
                        <a:rPr lang="en-US" sz="2000" dirty="0" err="1"/>
                        <a:t>bil</a:t>
                      </a:r>
                      <a:endParaRPr lang="en-US" sz="2000" dirty="0"/>
                    </a:p>
                  </a:txBody>
                  <a:tcPr/>
                </a:tc>
                <a:tc>
                  <a:txBody>
                    <a:bodyPr/>
                    <a:lstStyle/>
                    <a:p>
                      <a:pPr algn="ctr"/>
                      <a:r>
                        <a:rPr lang="en-US" sz="2000" dirty="0"/>
                        <a:t>$3.7 </a:t>
                      </a:r>
                      <a:r>
                        <a:rPr lang="en-US" sz="2000" dirty="0" err="1"/>
                        <a:t>bil</a:t>
                      </a:r>
                      <a:endParaRPr lang="en-US" sz="2000" dirty="0"/>
                    </a:p>
                  </a:txBody>
                  <a:tcPr/>
                </a:tc>
                <a:tc>
                  <a:txBody>
                    <a:bodyPr/>
                    <a:lstStyle/>
                    <a:p>
                      <a:pPr algn="ctr"/>
                      <a:r>
                        <a:rPr lang="en-US" sz="2000" dirty="0"/>
                        <a:t>$3 </a:t>
                      </a:r>
                      <a:r>
                        <a:rPr lang="en-US" sz="2000" dirty="0" err="1"/>
                        <a:t>bil</a:t>
                      </a:r>
                      <a:endParaRPr lang="en-US" sz="2000" dirty="0"/>
                    </a:p>
                  </a:txBody>
                  <a:tcPr/>
                </a:tc>
                <a:extLst>
                  <a:ext uri="{0D108BD9-81ED-4DB2-BD59-A6C34878D82A}">
                    <a16:rowId xmlns:a16="http://schemas.microsoft.com/office/drawing/2014/main" val="2328052568"/>
                  </a:ext>
                </a:extLst>
              </a:tr>
              <a:tr h="370840">
                <a:tc>
                  <a:txBody>
                    <a:bodyPr/>
                    <a:lstStyle/>
                    <a:p>
                      <a:r>
                        <a:rPr lang="en-US" sz="2000" b="1" dirty="0"/>
                        <a:t># Temp</a:t>
                      </a:r>
                      <a:r>
                        <a:rPr lang="en-US" sz="2000" b="1" baseline="0" dirty="0"/>
                        <a:t> offices</a:t>
                      </a:r>
                      <a:endParaRPr lang="en-US" sz="2000" b="1" dirty="0"/>
                    </a:p>
                  </a:txBody>
                  <a:tcPr/>
                </a:tc>
                <a:tc>
                  <a:txBody>
                    <a:bodyPr/>
                    <a:lstStyle/>
                    <a:p>
                      <a:pPr algn="ctr"/>
                      <a:r>
                        <a:rPr lang="en-US" sz="2000" dirty="0"/>
                        <a:t>38,000</a:t>
                      </a:r>
                    </a:p>
                    <a:p>
                      <a:pPr algn="ctr"/>
                      <a:endParaRPr lang="en-US" sz="2000" dirty="0"/>
                    </a:p>
                  </a:txBody>
                  <a:tcPr/>
                </a:tc>
                <a:tc>
                  <a:txBody>
                    <a:bodyPr/>
                    <a:lstStyle/>
                    <a:p>
                      <a:pPr algn="ctr"/>
                      <a:r>
                        <a:rPr lang="en-US" sz="2000" dirty="0"/>
                        <a:t>1660</a:t>
                      </a:r>
                    </a:p>
                  </a:txBody>
                  <a:tcPr/>
                </a:tc>
                <a:tc>
                  <a:txBody>
                    <a:bodyPr/>
                    <a:lstStyle/>
                    <a:p>
                      <a:pPr algn="ctr"/>
                      <a:r>
                        <a:rPr lang="en-US" sz="2000" dirty="0"/>
                        <a:t>1310</a:t>
                      </a:r>
                    </a:p>
                  </a:txBody>
                  <a:tcPr/>
                </a:tc>
                <a:tc>
                  <a:txBody>
                    <a:bodyPr/>
                    <a:lstStyle/>
                    <a:p>
                      <a:pPr algn="ctr"/>
                      <a:r>
                        <a:rPr lang="en-US" sz="2000" dirty="0"/>
                        <a:t>1460</a:t>
                      </a:r>
                    </a:p>
                  </a:txBody>
                  <a:tcPr/>
                </a:tc>
                <a:tc>
                  <a:txBody>
                    <a:bodyPr/>
                    <a:lstStyle/>
                    <a:p>
                      <a:pPr algn="ctr"/>
                      <a:r>
                        <a:rPr lang="en-US" sz="2000" dirty="0"/>
                        <a:t>810</a:t>
                      </a:r>
                    </a:p>
                  </a:txBody>
                  <a:tcPr/>
                </a:tc>
                <a:tc>
                  <a:txBody>
                    <a:bodyPr/>
                    <a:lstStyle/>
                    <a:p>
                      <a:pPr algn="ctr"/>
                      <a:r>
                        <a:rPr lang="en-US" sz="2000" dirty="0"/>
                        <a:t>810</a:t>
                      </a:r>
                    </a:p>
                  </a:txBody>
                  <a:tcPr/>
                </a:tc>
                <a:tc>
                  <a:txBody>
                    <a:bodyPr/>
                    <a:lstStyle/>
                    <a:p>
                      <a:pPr algn="ctr"/>
                      <a:r>
                        <a:rPr lang="en-US" sz="2000" dirty="0"/>
                        <a:t>1000</a:t>
                      </a:r>
                    </a:p>
                  </a:txBody>
                  <a:tcPr/>
                </a:tc>
                <a:extLst>
                  <a:ext uri="{0D108BD9-81ED-4DB2-BD59-A6C34878D82A}">
                    <a16:rowId xmlns:a16="http://schemas.microsoft.com/office/drawing/2014/main" val="1117405884"/>
                  </a:ext>
                </a:extLst>
              </a:tr>
            </a:tbl>
          </a:graphicData>
        </a:graphic>
      </p:graphicFrame>
      <p:sp>
        <p:nvSpPr>
          <p:cNvPr id="8" name="Rectangle 7"/>
          <p:cNvSpPr/>
          <p:nvPr/>
        </p:nvSpPr>
        <p:spPr>
          <a:xfrm>
            <a:off x="647700" y="5928926"/>
            <a:ext cx="10439400" cy="369332"/>
          </a:xfrm>
          <a:prstGeom prst="rect">
            <a:avLst/>
          </a:prstGeom>
        </p:spPr>
        <p:txBody>
          <a:bodyPr wrap="square">
            <a:spAutoFit/>
          </a:bodyPr>
          <a:lstStyle/>
          <a:p>
            <a:r>
              <a:rPr lang="en-US" dirty="0"/>
              <a:t>https://americanstaffing.net/research/fact-sheets-analysis-staffing-industry-trends/staffing-statistics-by-state/</a:t>
            </a:r>
          </a:p>
        </p:txBody>
      </p:sp>
      <p:sp>
        <p:nvSpPr>
          <p:cNvPr id="9" name="TextBox 8"/>
          <p:cNvSpPr txBox="1"/>
          <p:nvPr/>
        </p:nvSpPr>
        <p:spPr>
          <a:xfrm>
            <a:off x="571499" y="5476875"/>
            <a:ext cx="6562726" cy="369332"/>
          </a:xfrm>
          <a:prstGeom prst="rect">
            <a:avLst/>
          </a:prstGeom>
          <a:noFill/>
        </p:spPr>
        <p:txBody>
          <a:bodyPr wrap="square" rtlCol="0">
            <a:spAutoFit/>
          </a:bodyPr>
          <a:lstStyle/>
          <a:p>
            <a:r>
              <a:rPr lang="en-US" dirty="0"/>
              <a:t>*#1-California; #2-Texas</a:t>
            </a:r>
          </a:p>
        </p:txBody>
      </p:sp>
    </p:spTree>
    <p:extLst>
      <p:ext uri="{BB962C8B-B14F-4D97-AF65-F5344CB8AC3E}">
        <p14:creationId xmlns:p14="http://schemas.microsoft.com/office/powerpoint/2010/main" val="167177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Where temp workers work-IL</a:t>
            </a:r>
          </a:p>
        </p:txBody>
      </p:sp>
      <p:sp>
        <p:nvSpPr>
          <p:cNvPr id="7" name="Text Placeholder 6"/>
          <p:cNvSpPr>
            <a:spLocks noGrp="1"/>
          </p:cNvSpPr>
          <p:nvPr>
            <p:ph type="body" sz="quarter" idx="14"/>
          </p:nvPr>
        </p:nvSpPr>
        <p:spPr>
          <a:xfrm>
            <a:off x="9018400" y="3518466"/>
            <a:ext cx="2606040" cy="438150"/>
          </a:xfrm>
        </p:spPr>
        <p:txBody>
          <a:bodyPr/>
          <a:lstStyle/>
          <a:p>
            <a:r>
              <a:rPr lang="en-US" dirty="0">
                <a:solidFill>
                  <a:schemeClr val="accent6">
                    <a:lumMod val="50000"/>
                  </a:schemeClr>
                </a:solidFill>
              </a:rPr>
              <a:t>2. Manufacturing</a:t>
            </a:r>
          </a:p>
        </p:txBody>
      </p:sp>
      <p:sp>
        <p:nvSpPr>
          <p:cNvPr id="8" name="Text Placeholder 7"/>
          <p:cNvSpPr>
            <a:spLocks noGrp="1"/>
          </p:cNvSpPr>
          <p:nvPr>
            <p:ph type="body" sz="quarter" idx="16"/>
          </p:nvPr>
        </p:nvSpPr>
        <p:spPr>
          <a:xfrm>
            <a:off x="6568469" y="3518466"/>
            <a:ext cx="2606040" cy="438150"/>
          </a:xfrm>
        </p:spPr>
        <p:txBody>
          <a:bodyPr/>
          <a:lstStyle/>
          <a:p>
            <a:r>
              <a:rPr lang="en-US" dirty="0">
                <a:solidFill>
                  <a:srgbClr val="E84C0E"/>
                </a:solidFill>
              </a:rPr>
              <a:t>1. Warehousing</a:t>
            </a:r>
          </a:p>
        </p:txBody>
      </p:sp>
      <p:sp>
        <p:nvSpPr>
          <p:cNvPr id="9" name="Text Placeholder 8"/>
          <p:cNvSpPr>
            <a:spLocks noGrp="1"/>
          </p:cNvSpPr>
          <p:nvPr>
            <p:ph type="body" sz="quarter" idx="18"/>
          </p:nvPr>
        </p:nvSpPr>
        <p:spPr>
          <a:xfrm>
            <a:off x="7871489" y="4200879"/>
            <a:ext cx="2606040" cy="438150"/>
          </a:xfrm>
        </p:spPr>
        <p:txBody>
          <a:bodyPr/>
          <a:lstStyle/>
          <a:p>
            <a:r>
              <a:rPr lang="en-US" dirty="0">
                <a:solidFill>
                  <a:schemeClr val="accent4">
                    <a:lumMod val="75000"/>
                  </a:schemeClr>
                </a:solidFill>
              </a:rPr>
              <a:t>3. Office/Admin</a:t>
            </a:r>
          </a:p>
        </p:txBody>
      </p:sp>
      <p:pic>
        <p:nvPicPr>
          <p:cNvPr id="15" name="Content Placeholder 1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411" r="16411"/>
          <a:stretch>
            <a:fillRect/>
          </a:stretch>
        </p:blipFill>
        <p:spPr>
          <a:xfrm>
            <a:off x="6847799" y="1349928"/>
            <a:ext cx="2109593" cy="2092692"/>
          </a:xfrm>
        </p:spPr>
      </p:pic>
      <p:pic>
        <p:nvPicPr>
          <p:cNvPr id="29" name="Picture Placeholder 28"/>
          <p:cNvPicPr>
            <a:picLocks noGrp="1" noChangeAspect="1"/>
          </p:cNvPicPr>
          <p:nvPr>
            <p:ph type="pic" sz="quarter" idx="20"/>
          </p:nvPr>
        </p:nvPicPr>
        <p:blipFill>
          <a:blip r:embed="rId3"/>
          <a:srcRect t="1993" b="1993"/>
          <a:stretch>
            <a:fillRect/>
          </a:stretch>
        </p:blipFill>
        <p:spPr>
          <a:xfrm>
            <a:off x="8245365" y="4639029"/>
            <a:ext cx="2033229" cy="2016940"/>
          </a:xfrm>
          <a:prstGeom prst="rect">
            <a:avLst/>
          </a:prstGeom>
        </p:spPr>
      </p:pic>
      <p:pic>
        <p:nvPicPr>
          <p:cNvPr id="30" name="Picture Placeholder 29"/>
          <p:cNvPicPr>
            <a:picLocks noGrp="1" noChangeAspect="1"/>
          </p:cNvPicPr>
          <p:nvPr>
            <p:ph type="pic" sz="quarter" idx="19"/>
          </p:nvPr>
        </p:nvPicPr>
        <p:blipFill>
          <a:blip r:embed="rId4"/>
          <a:srcRect l="71" r="71"/>
          <a:stretch>
            <a:fillRect/>
          </a:stretch>
        </p:blipFill>
        <p:spPr>
          <a:xfrm>
            <a:off x="9352878" y="1441290"/>
            <a:ext cx="1891482" cy="1876329"/>
          </a:xfrm>
          <a:prstGeom prst="rect">
            <a:avLst/>
          </a:prstGeom>
        </p:spPr>
      </p:pic>
      <p:pic>
        <p:nvPicPr>
          <p:cNvPr id="31" name="Picture 30"/>
          <p:cNvPicPr>
            <a:picLocks noChangeAspect="1"/>
          </p:cNvPicPr>
          <p:nvPr/>
        </p:nvPicPr>
        <p:blipFill>
          <a:blip r:embed="rId5"/>
          <a:stretch>
            <a:fillRect/>
          </a:stretch>
        </p:blipFill>
        <p:spPr>
          <a:xfrm>
            <a:off x="825764" y="1575423"/>
            <a:ext cx="5784193" cy="3672852"/>
          </a:xfrm>
          <a:prstGeom prst="rect">
            <a:avLst/>
          </a:prstGeom>
        </p:spPr>
      </p:pic>
    </p:spTree>
    <p:extLst>
      <p:ext uri="{BB962C8B-B14F-4D97-AF65-F5344CB8AC3E}">
        <p14:creationId xmlns:p14="http://schemas.microsoft.com/office/powerpoint/2010/main" val="16857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No. &amp; demographics of Illinois workers in the occupation categories where most temp workers are employed </a:t>
            </a:r>
            <a:r>
              <a:rPr lang="en-US" sz="2000" dirty="0">
                <a:latin typeface="Calibri" panose="020F0502020204030204" pitchFamily="34" charset="0"/>
                <a:ea typeface="Calibri" panose="020F0502020204030204" pitchFamily="34" charset="0"/>
                <a:cs typeface="Calibri" panose="020F0502020204030204" pitchFamily="34" charset="0"/>
              </a:rPr>
              <a:t>(BLS, CPS 2020)</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3461977"/>
              </p:ext>
            </p:extLst>
          </p:nvPr>
        </p:nvGraphicFramePr>
        <p:xfrm>
          <a:off x="571499" y="1474629"/>
          <a:ext cx="10639424" cy="4587237"/>
        </p:xfrm>
        <a:graphic>
          <a:graphicData uri="http://schemas.openxmlformats.org/drawingml/2006/table">
            <a:tbl>
              <a:tblPr firstRow="1" firstCol="1" bandRow="1"/>
              <a:tblGrid>
                <a:gridCol w="3078524">
                  <a:extLst>
                    <a:ext uri="{9D8B030D-6E8A-4147-A177-3AD203B41FA5}">
                      <a16:colId xmlns:a16="http://schemas.microsoft.com/office/drawing/2014/main" val="1724433736"/>
                    </a:ext>
                  </a:extLst>
                </a:gridCol>
                <a:gridCol w="1193826">
                  <a:extLst>
                    <a:ext uri="{9D8B030D-6E8A-4147-A177-3AD203B41FA5}">
                      <a16:colId xmlns:a16="http://schemas.microsoft.com/office/drawing/2014/main" val="2753003926"/>
                    </a:ext>
                  </a:extLst>
                </a:gridCol>
                <a:gridCol w="1193826">
                  <a:extLst>
                    <a:ext uri="{9D8B030D-6E8A-4147-A177-3AD203B41FA5}">
                      <a16:colId xmlns:a16="http://schemas.microsoft.com/office/drawing/2014/main" val="328119492"/>
                    </a:ext>
                  </a:extLst>
                </a:gridCol>
                <a:gridCol w="1293312">
                  <a:extLst>
                    <a:ext uri="{9D8B030D-6E8A-4147-A177-3AD203B41FA5}">
                      <a16:colId xmlns:a16="http://schemas.microsoft.com/office/drawing/2014/main" val="562720556"/>
                    </a:ext>
                  </a:extLst>
                </a:gridCol>
                <a:gridCol w="1293312">
                  <a:extLst>
                    <a:ext uri="{9D8B030D-6E8A-4147-A177-3AD203B41FA5}">
                      <a16:colId xmlns:a16="http://schemas.microsoft.com/office/drawing/2014/main" val="1226133298"/>
                    </a:ext>
                  </a:extLst>
                </a:gridCol>
                <a:gridCol w="1293312">
                  <a:extLst>
                    <a:ext uri="{9D8B030D-6E8A-4147-A177-3AD203B41FA5}">
                      <a16:colId xmlns:a16="http://schemas.microsoft.com/office/drawing/2014/main" val="2929065955"/>
                    </a:ext>
                  </a:extLst>
                </a:gridCol>
                <a:gridCol w="1293312">
                  <a:extLst>
                    <a:ext uri="{9D8B030D-6E8A-4147-A177-3AD203B41FA5}">
                      <a16:colId xmlns:a16="http://schemas.microsoft.com/office/drawing/2014/main" val="2463480850"/>
                    </a:ext>
                  </a:extLst>
                </a:gridCol>
              </a:tblGrid>
              <a:tr h="248960">
                <a:tc rowSpan="2">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Occupational categories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Total</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employed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1000s)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Percent of total employed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4904347"/>
                  </a:ext>
                </a:extLst>
              </a:tr>
              <a:tr h="45957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Women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White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Black/AA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Asian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Latinx</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185056"/>
                  </a:ext>
                </a:extLst>
              </a:tr>
              <a:tr h="336096">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Total employees </a:t>
                      </a:r>
                      <a:r>
                        <a:rPr lang="en-US" sz="1800" u="sng">
                          <a:effectLst/>
                          <a:latin typeface="Calibri" panose="020F0502020204030204" pitchFamily="34" charset="0"/>
                          <a:ea typeface="Calibri" panose="020F0502020204030204" pitchFamily="34" charset="0"/>
                          <a:cs typeface="Calibri" panose="020F0502020204030204" pitchFamily="34" charset="0"/>
                        </a:rPr>
                        <a:t>&gt;</a:t>
                      </a:r>
                      <a:r>
                        <a:rPr lang="en-US" sz="1800">
                          <a:effectLst/>
                          <a:latin typeface="Calibri" panose="020F0502020204030204" pitchFamily="34" charset="0"/>
                          <a:ea typeface="Calibri" panose="020F0502020204030204" pitchFamily="34" charset="0"/>
                          <a:cs typeface="Calibri" panose="020F0502020204030204" pitchFamily="34" charset="0"/>
                        </a:rPr>
                        <a:t>16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147,795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46.8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78.0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203987"/>
                  </a:ext>
                </a:extLst>
              </a:tr>
              <a:tr h="404975">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Transportation and material moving occupations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10,625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72.3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91969982"/>
                  </a:ext>
                </a:extLst>
              </a:tr>
              <a:tr h="43568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Production occupations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7,590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77.8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302559684"/>
                  </a:ext>
                </a:extLst>
              </a:tr>
              <a:tr h="485472">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Office and administrative support occupations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15,558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83982"/>
                  </a:ext>
                </a:extLst>
              </a:tr>
              <a:tr h="404975">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Building and grounds cleaning and maintenance occupations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5,084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40.3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76553170"/>
                  </a:ext>
                </a:extLst>
              </a:tr>
              <a:tr h="404975">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Food preparation and serving related occupations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6,556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74.8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25845152"/>
                  </a:ext>
                </a:extLst>
              </a:tr>
              <a:tr h="404975">
                <a:tc gridSpan="7">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Note: temp worker employment is reported quarterly by the Bureau of Labor Statistics and exact numbers vary.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Gray: those that are over-represented – i.e. higher than the overall percent than that racial group in that sector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6827472"/>
                  </a:ext>
                </a:extLst>
              </a:tr>
            </a:tbl>
          </a:graphicData>
        </a:graphic>
      </p:graphicFrame>
    </p:spTree>
    <p:extLst>
      <p:ext uri="{BB962C8B-B14F-4D97-AF65-F5344CB8AC3E}">
        <p14:creationId xmlns:p14="http://schemas.microsoft.com/office/powerpoint/2010/main" val="2955112685"/>
      </p:ext>
    </p:extLst>
  </p:cSld>
  <p:clrMapOvr>
    <a:masterClrMapping/>
  </p:clrMapOvr>
</p:sld>
</file>

<file path=ppt/theme/theme1.xml><?xml version="1.0" encoding="utf-8"?>
<a:theme xmlns:a="http://schemas.openxmlformats.org/drawingml/2006/main" name="1_UIC">
  <a:themeElements>
    <a:clrScheme name="UIC">
      <a:dk1>
        <a:srgbClr val="575757"/>
      </a:dk1>
      <a:lt1>
        <a:srgbClr val="FFFFFF"/>
      </a:lt1>
      <a:dk2>
        <a:srgbClr val="001D69"/>
      </a:dk2>
      <a:lt2>
        <a:srgbClr val="F2F7EB"/>
      </a:lt2>
      <a:accent1>
        <a:srgbClr val="D40032"/>
      </a:accent1>
      <a:accent2>
        <a:srgbClr val="001E61"/>
      </a:accent2>
      <a:accent3>
        <a:srgbClr val="41B6E5"/>
      </a:accent3>
      <a:accent4>
        <a:srgbClr val="FFBE3E"/>
      </a:accent4>
      <a:accent5>
        <a:srgbClr val="0085AD"/>
      </a:accent5>
      <a:accent6>
        <a:srgbClr val="D0D2CF"/>
      </a:accent6>
      <a:hlink>
        <a:srgbClr val="41B6E6"/>
      </a:hlink>
      <a:folHlink>
        <a:srgbClr val="001E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id="{B82EF8CA-CF45-B347-9F86-BDCB680E2AB6}" vid="{5E8F787F-D014-A040-8B66-4854019F9F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17116</TotalTime>
  <Words>2451</Words>
  <Application>Microsoft Office PowerPoint</Application>
  <PresentationFormat>Widescreen</PresentationFormat>
  <Paragraphs>363</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Open Sans</vt:lpstr>
      <vt:lpstr>Open Sans Light</vt:lpstr>
      <vt:lpstr>System Font Regular</vt:lpstr>
      <vt:lpstr>Times New Roman</vt:lpstr>
      <vt:lpstr>Wingdings</vt:lpstr>
      <vt:lpstr>1_UIC</vt:lpstr>
      <vt:lpstr>A policy initiative to protect Temp Staffing Workers</vt:lpstr>
      <vt:lpstr>Why do I work on  Occupational Injury?  Justice and Equity for working people</vt:lpstr>
      <vt:lpstr>What is temp staffing?</vt:lpstr>
      <vt:lpstr>                       Temp Staffing</vt:lpstr>
      <vt:lpstr>Data</vt:lpstr>
      <vt:lpstr>Annual temporary and contract staffing employment in the United States from 2000 to 2019 (in millions) </vt:lpstr>
      <vt:lpstr>TEMP workers in US and MIPA States</vt:lpstr>
      <vt:lpstr>Where temp workers work-IL</vt:lpstr>
      <vt:lpstr>No. &amp; demographics of Illinois workers in the occupation categories where most temp workers are employed (BLS, CPS 2020) </vt:lpstr>
      <vt:lpstr>What are wage differentials, Illinois 2007-2012*</vt:lpstr>
      <vt:lpstr>Temp worker injuries – hard to count</vt:lpstr>
      <vt:lpstr>Temp worker injuries</vt:lpstr>
      <vt:lpstr>Possible reasons for high rates of injury</vt:lpstr>
      <vt:lpstr>Policy Initiatives</vt:lpstr>
      <vt:lpstr>Problem #1. Workers Compensation</vt:lpstr>
      <vt:lpstr>Recommendations to solve Work Comp problem</vt:lpstr>
      <vt:lpstr>Problem #2. Safety training</vt:lpstr>
      <vt:lpstr>Recommendations to mandate safety training</vt:lpstr>
      <vt:lpstr>Problem #3. Temp injuries not captured in surveillance systems</vt:lpstr>
      <vt:lpstr>Recommendations to alter reporting requirements </vt:lpstr>
      <vt:lpstr>Problem #4. Temp companies not following best practices</vt:lpstr>
      <vt:lpstr>Recommendations for vetting and certifying temp staffing companites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Campbell</dc:creator>
  <cp:lastModifiedBy>Forst, Linda S</cp:lastModifiedBy>
  <cp:revision>174</cp:revision>
  <cp:lastPrinted>2021-12-08T22:12:11Z</cp:lastPrinted>
  <dcterms:created xsi:type="dcterms:W3CDTF">2020-05-04T17:53:51Z</dcterms:created>
  <dcterms:modified xsi:type="dcterms:W3CDTF">2021-12-09T14:34:14Z</dcterms:modified>
</cp:coreProperties>
</file>